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5" autoAdjust="0"/>
    <p:restoredTop sz="94660"/>
  </p:normalViewPr>
  <p:slideViewPr>
    <p:cSldViewPr snapToGrid="0">
      <p:cViewPr varScale="1">
        <p:scale>
          <a:sx n="71" d="100"/>
          <a:sy n="71" d="100"/>
        </p:scale>
        <p:origin x="7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2/4/2023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2/4/2023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11EAE2-F7EA-D206-AB4C-D2176AAF18E4}"/>
              </a:ext>
            </a:extLst>
          </p:cNvPr>
          <p:cNvSpPr>
            <a:spLocks noGrp="1"/>
          </p:cNvSpPr>
          <p:nvPr>
            <p:ph type="ctrTitle"/>
          </p:nvPr>
        </p:nvSpPr>
        <p:spPr>
          <a:xfrm>
            <a:off x="2692398" y="1871131"/>
            <a:ext cx="6815669" cy="2962126"/>
          </a:xfrm>
        </p:spPr>
        <p:txBody>
          <a:bodyPr/>
          <a:lstStyle/>
          <a:p>
            <a:r>
              <a:rPr lang="es-CO" dirty="0"/>
              <a:t>¿ESTÁ FUNCIONANDO MI FE?</a:t>
            </a:r>
          </a:p>
        </p:txBody>
      </p:sp>
    </p:spTree>
    <p:extLst>
      <p:ext uri="{BB962C8B-B14F-4D97-AF65-F5344CB8AC3E}">
        <p14:creationId xmlns:p14="http://schemas.microsoft.com/office/powerpoint/2010/main" val="1985694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77E86A-5B21-5A2E-5F03-3638E6FC101D}"/>
              </a:ext>
            </a:extLst>
          </p:cNvPr>
          <p:cNvSpPr>
            <a:spLocks noGrp="1"/>
          </p:cNvSpPr>
          <p:nvPr>
            <p:ph type="title"/>
          </p:nvPr>
        </p:nvSpPr>
        <p:spPr>
          <a:xfrm>
            <a:off x="1491345" y="829732"/>
            <a:ext cx="9601196" cy="1303867"/>
          </a:xfrm>
        </p:spPr>
        <p:txBody>
          <a:bodyPr>
            <a:noAutofit/>
          </a:bodyPr>
          <a:lstStyle/>
          <a:p>
            <a:pPr>
              <a:lnSpc>
                <a:spcPct val="107000"/>
              </a:lnSpc>
              <a:spcAft>
                <a:spcPts val="800"/>
              </a:spcAft>
            </a:pPr>
            <a: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t>¿</a:t>
            </a:r>
            <a:b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br>
            <a:b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br>
            <a:b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br>
            <a:r>
              <a:rPr lang="es-CO" sz="3200" b="1" dirty="0">
                <a:effectLst/>
                <a:latin typeface="Bookman Old Style" panose="02050604050505020204" pitchFamily="18" charset="0"/>
                <a:ea typeface="Calibri" panose="020F0502020204030204" pitchFamily="34" charset="0"/>
                <a:cs typeface="Times New Roman" panose="02020603050405020304" pitchFamily="18" charset="0"/>
              </a:rPr>
              <a:t>¿Cómo saber si lo que pido es lo mismo que Dios quiere darme o es lo que conviene?</a:t>
            </a:r>
            <a:br>
              <a:rPr lang="es-CO" sz="3200" dirty="0">
                <a:effectLst/>
                <a:latin typeface="Bookman Old Style" panose="02050604050505020204" pitchFamily="18" charset="0"/>
                <a:ea typeface="Calibri" panose="020F0502020204030204" pitchFamily="34" charset="0"/>
                <a:cs typeface="Times New Roman" panose="02020603050405020304" pitchFamily="18" charset="0"/>
              </a:rPr>
            </a:br>
            <a:br>
              <a:rPr lang="es-CO" sz="3600" dirty="0">
                <a:effectLst/>
                <a:latin typeface="Bookman Old Style" panose="02050604050505020204" pitchFamily="18" charset="0"/>
                <a:ea typeface="Calibri" panose="020F0502020204030204" pitchFamily="34" charset="0"/>
                <a:cs typeface="Times New Roman" panose="02020603050405020304" pitchFamily="18" charset="0"/>
              </a:rPr>
            </a:br>
            <a:endParaRPr lang="es-CO" sz="3600" dirty="0">
              <a:latin typeface="Bookman Old Style" panose="02050604050505020204" pitchFamily="18" charset="0"/>
            </a:endParaRPr>
          </a:p>
        </p:txBody>
      </p:sp>
      <p:sp>
        <p:nvSpPr>
          <p:cNvPr id="4" name="CuadroTexto 3">
            <a:extLst>
              <a:ext uri="{FF2B5EF4-FFF2-40B4-BE49-F238E27FC236}">
                <a16:creationId xmlns:a16="http://schemas.microsoft.com/office/drawing/2014/main" id="{D683F13D-CFBE-7C83-D3C9-F6A8D8EC2DF8}"/>
              </a:ext>
            </a:extLst>
          </p:cNvPr>
          <p:cNvSpPr txBox="1"/>
          <p:nvPr/>
        </p:nvSpPr>
        <p:spPr>
          <a:xfrm>
            <a:off x="1295402" y="2515500"/>
            <a:ext cx="9601196" cy="3910301"/>
          </a:xfrm>
          <a:prstGeom prst="rect">
            <a:avLst/>
          </a:prstGeom>
          <a:noFill/>
        </p:spPr>
        <p:txBody>
          <a:bodyPr wrap="square">
            <a:spAutoFit/>
          </a:bodyPr>
          <a:lstStyle/>
          <a:p>
            <a:pPr lvl="0" algn="just">
              <a:lnSpc>
                <a:spcPct val="107000"/>
              </a:lnSpc>
              <a:spcAft>
                <a:spcPts val="800"/>
              </a:spcAft>
            </a:pPr>
            <a:r>
              <a:rPr lang="es-CO" sz="2400" dirty="0">
                <a:effectLst/>
                <a:latin typeface="Bookman Old Style" panose="02050604050505020204" pitchFamily="18" charset="0"/>
                <a:ea typeface="Calibri" panose="020F0502020204030204" pitchFamily="34" charset="0"/>
                <a:cs typeface="Times New Roman" panose="02020603050405020304" pitchFamily="18" charset="0"/>
              </a:rPr>
              <a:t>Romanos 8:26-27 PDT De igual manera, el Espíritu nos ayuda en nuestra debilidad. Por ejemplo, cuando no sabemos qué pedirle a Dios, el Espíritu mismo le pide a Dios por nosotros. El Espíritu le habla a Dios a través de gemidos imposibles de expresar con palabras. Pero Dios nos conoce a fondo y entiende lo que el Espíritu quiere decir, porque el Espíritu ruega a favor de su pueblo santo de acuerdo a la voluntad de Dios.  </a:t>
            </a:r>
          </a:p>
          <a:p>
            <a:endParaRPr lang="es-CO" sz="3600" dirty="0">
              <a:latin typeface="Bookman Old Style" panose="02050604050505020204" pitchFamily="18" charset="0"/>
            </a:endParaRPr>
          </a:p>
        </p:txBody>
      </p:sp>
    </p:spTree>
    <p:extLst>
      <p:ext uri="{BB962C8B-B14F-4D97-AF65-F5344CB8AC3E}">
        <p14:creationId xmlns:p14="http://schemas.microsoft.com/office/powerpoint/2010/main" val="3925992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77E86A-5B21-5A2E-5F03-3638E6FC101D}"/>
              </a:ext>
            </a:extLst>
          </p:cNvPr>
          <p:cNvSpPr>
            <a:spLocks noGrp="1"/>
          </p:cNvSpPr>
          <p:nvPr>
            <p:ph type="title"/>
          </p:nvPr>
        </p:nvSpPr>
        <p:spPr>
          <a:xfrm>
            <a:off x="1491345" y="829732"/>
            <a:ext cx="9601196" cy="1303867"/>
          </a:xfrm>
        </p:spPr>
        <p:txBody>
          <a:bodyPr>
            <a:noAutofit/>
          </a:bodyPr>
          <a:lstStyle/>
          <a:p>
            <a:pPr>
              <a:lnSpc>
                <a:spcPct val="107000"/>
              </a:lnSpc>
              <a:spcAft>
                <a:spcPts val="800"/>
              </a:spcAft>
            </a:pPr>
            <a: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t>¿</a:t>
            </a:r>
            <a:b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br>
            <a:b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br>
            <a:b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br>
            <a:r>
              <a:rPr lang="es-CO" sz="3200" b="1" dirty="0">
                <a:effectLst/>
                <a:latin typeface="Bookman Old Style" panose="02050604050505020204" pitchFamily="18" charset="0"/>
                <a:ea typeface="Calibri" panose="020F0502020204030204" pitchFamily="34" charset="0"/>
                <a:cs typeface="Times New Roman" panose="02020603050405020304" pitchFamily="18" charset="0"/>
              </a:rPr>
              <a:t>¿Qué pasa cuando no creo y estoy inseguro de lo que quiero?</a:t>
            </a:r>
            <a:br>
              <a:rPr lang="es-CO" sz="3200" dirty="0">
                <a:effectLst/>
                <a:latin typeface="Bookman Old Style" panose="02050604050505020204" pitchFamily="18" charset="0"/>
                <a:ea typeface="Calibri" panose="020F0502020204030204" pitchFamily="34" charset="0"/>
                <a:cs typeface="Times New Roman" panose="02020603050405020304" pitchFamily="18" charset="0"/>
              </a:rPr>
            </a:br>
            <a:br>
              <a:rPr lang="es-CO" sz="3200" dirty="0">
                <a:effectLst/>
                <a:latin typeface="Bookman Old Style" panose="02050604050505020204" pitchFamily="18" charset="0"/>
                <a:ea typeface="Calibri" panose="020F0502020204030204" pitchFamily="34" charset="0"/>
                <a:cs typeface="Times New Roman" panose="02020603050405020304" pitchFamily="18" charset="0"/>
              </a:rPr>
            </a:br>
            <a:endParaRPr lang="es-CO" sz="3200" dirty="0">
              <a:latin typeface="Bookman Old Style" panose="02050604050505020204" pitchFamily="18" charset="0"/>
            </a:endParaRPr>
          </a:p>
        </p:txBody>
      </p:sp>
      <p:sp>
        <p:nvSpPr>
          <p:cNvPr id="4" name="CuadroTexto 3">
            <a:extLst>
              <a:ext uri="{FF2B5EF4-FFF2-40B4-BE49-F238E27FC236}">
                <a16:creationId xmlns:a16="http://schemas.microsoft.com/office/drawing/2014/main" id="{D683F13D-CFBE-7C83-D3C9-F6A8D8EC2DF8}"/>
              </a:ext>
            </a:extLst>
          </p:cNvPr>
          <p:cNvSpPr txBox="1"/>
          <p:nvPr/>
        </p:nvSpPr>
        <p:spPr>
          <a:xfrm>
            <a:off x="1295402" y="2776757"/>
            <a:ext cx="9601196" cy="3515065"/>
          </a:xfrm>
          <a:prstGeom prst="rect">
            <a:avLst/>
          </a:prstGeom>
          <a:noFill/>
        </p:spPr>
        <p:txBody>
          <a:bodyPr wrap="square">
            <a:spAutoFit/>
          </a:bodyPr>
          <a:lstStyle/>
          <a:p>
            <a:pPr lvl="0" algn="just">
              <a:lnSpc>
                <a:spcPct val="107000"/>
              </a:lnSpc>
              <a:spcAft>
                <a:spcPts val="800"/>
              </a:spcAft>
            </a:pPr>
            <a:r>
              <a:rPr lang="es-CO" sz="2800" dirty="0">
                <a:effectLst/>
                <a:latin typeface="Bookman Old Style" panose="02050604050505020204" pitchFamily="18" charset="0"/>
                <a:ea typeface="Calibri" panose="020F0502020204030204" pitchFamily="34" charset="0"/>
                <a:cs typeface="Times New Roman" panose="02020603050405020304" pitchFamily="18" charset="0"/>
              </a:rPr>
              <a:t>Santiago 1:5b-7 Dios es generoso y nos da todo con agrado. Pero debe pedirle a Dios con fe, sin dudar nada. El que duda es como una ola del mar que el viento se lleva de un lado a otro. No sabe lo que quiere, por lo tanto no debe esperar nada del Señor, pues el que duda es inestable en todo lo que hace.  </a:t>
            </a:r>
          </a:p>
          <a:p>
            <a:endParaRPr lang="es-CO" sz="3600" dirty="0">
              <a:latin typeface="Bookman Old Style" panose="02050604050505020204" pitchFamily="18" charset="0"/>
            </a:endParaRPr>
          </a:p>
        </p:txBody>
      </p:sp>
    </p:spTree>
    <p:extLst>
      <p:ext uri="{BB962C8B-B14F-4D97-AF65-F5344CB8AC3E}">
        <p14:creationId xmlns:p14="http://schemas.microsoft.com/office/powerpoint/2010/main" val="1963218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77E86A-5B21-5A2E-5F03-3638E6FC101D}"/>
              </a:ext>
            </a:extLst>
          </p:cNvPr>
          <p:cNvSpPr>
            <a:spLocks noGrp="1"/>
          </p:cNvSpPr>
          <p:nvPr>
            <p:ph type="title"/>
          </p:nvPr>
        </p:nvSpPr>
        <p:spPr>
          <a:xfrm>
            <a:off x="1491345" y="829732"/>
            <a:ext cx="9601196" cy="1303867"/>
          </a:xfrm>
        </p:spPr>
        <p:txBody>
          <a:bodyPr>
            <a:noAutofit/>
          </a:bodyPr>
          <a:lstStyle/>
          <a:p>
            <a:pPr>
              <a:lnSpc>
                <a:spcPct val="107000"/>
              </a:lnSpc>
              <a:spcAft>
                <a:spcPts val="800"/>
              </a:spcAft>
            </a:pPr>
            <a: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t>¿</a:t>
            </a:r>
            <a:b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br>
            <a:b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br>
            <a:b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br>
            <a:r>
              <a:rPr lang="es-CO" sz="3200" b="1" dirty="0">
                <a:effectLst/>
                <a:latin typeface="Bookman Old Style" panose="02050604050505020204" pitchFamily="18" charset="0"/>
                <a:ea typeface="Calibri" panose="020F0502020204030204" pitchFamily="34" charset="0"/>
                <a:cs typeface="Times New Roman" panose="02020603050405020304" pitchFamily="18" charset="0"/>
              </a:rPr>
              <a:t>¿Cuándo he aplicado los puntos 1, 2 y 3 entonces sí recibo lo que le pido a Dios? </a:t>
            </a:r>
            <a:br>
              <a:rPr lang="es-CO" sz="3200" dirty="0">
                <a:effectLst/>
                <a:latin typeface="Bookman Old Style" panose="02050604050505020204" pitchFamily="18" charset="0"/>
                <a:ea typeface="Calibri" panose="020F0502020204030204" pitchFamily="34" charset="0"/>
                <a:cs typeface="Times New Roman" panose="02020603050405020304" pitchFamily="18" charset="0"/>
              </a:rPr>
            </a:br>
            <a:endParaRPr lang="es-CO" sz="3200" dirty="0">
              <a:latin typeface="Bookman Old Style" panose="02050604050505020204" pitchFamily="18" charset="0"/>
            </a:endParaRPr>
          </a:p>
        </p:txBody>
      </p:sp>
      <p:sp>
        <p:nvSpPr>
          <p:cNvPr id="4" name="CuadroTexto 3">
            <a:extLst>
              <a:ext uri="{FF2B5EF4-FFF2-40B4-BE49-F238E27FC236}">
                <a16:creationId xmlns:a16="http://schemas.microsoft.com/office/drawing/2014/main" id="{D683F13D-CFBE-7C83-D3C9-F6A8D8EC2DF8}"/>
              </a:ext>
            </a:extLst>
          </p:cNvPr>
          <p:cNvSpPr txBox="1"/>
          <p:nvPr/>
        </p:nvSpPr>
        <p:spPr>
          <a:xfrm>
            <a:off x="1295402" y="2505846"/>
            <a:ext cx="9601196" cy="4437112"/>
          </a:xfrm>
          <a:prstGeom prst="rect">
            <a:avLst/>
          </a:prstGeom>
          <a:noFill/>
        </p:spPr>
        <p:txBody>
          <a:bodyPr wrap="square">
            <a:spAutoFit/>
          </a:bodyPr>
          <a:lstStyle/>
          <a:p>
            <a:pPr lvl="0" algn="just">
              <a:lnSpc>
                <a:spcPct val="107000"/>
              </a:lnSpc>
              <a:spcAft>
                <a:spcPts val="800"/>
              </a:spcAft>
            </a:pPr>
            <a:r>
              <a:rPr lang="es-CO" sz="2800" dirty="0">
                <a:effectLst/>
                <a:latin typeface="Bookman Old Style" panose="02050604050505020204" pitchFamily="18" charset="0"/>
                <a:ea typeface="Calibri" panose="020F0502020204030204" pitchFamily="34" charset="0"/>
                <a:cs typeface="Times New Roman" panose="02020603050405020304" pitchFamily="18" charset="0"/>
              </a:rPr>
              <a:t>1 Juan 5:13-15 PDT Les escribo esto a ustedes que creen en el Hijo de Dios, para que sepan que ya participan de la vida eterna. La seguridad que tenemos al estar unidos a Dios es esta: Dios escucha nuestras oraciones cuando le pedimos conforme a su voluntad. Puesto que sabemos que Dios nos oye, tengamos la certeza de que Él nos dará cualquier cosa que le pidamos. </a:t>
            </a:r>
          </a:p>
          <a:p>
            <a:endParaRPr lang="es-CO" sz="3600" dirty="0">
              <a:latin typeface="Bookman Old Style" panose="02050604050505020204" pitchFamily="18" charset="0"/>
            </a:endParaRPr>
          </a:p>
        </p:txBody>
      </p:sp>
    </p:spTree>
    <p:extLst>
      <p:ext uri="{BB962C8B-B14F-4D97-AF65-F5344CB8AC3E}">
        <p14:creationId xmlns:p14="http://schemas.microsoft.com/office/powerpoint/2010/main" val="91563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77E86A-5B21-5A2E-5F03-3638E6FC101D}"/>
              </a:ext>
            </a:extLst>
          </p:cNvPr>
          <p:cNvSpPr>
            <a:spLocks noGrp="1"/>
          </p:cNvSpPr>
          <p:nvPr>
            <p:ph type="title"/>
          </p:nvPr>
        </p:nvSpPr>
        <p:spPr>
          <a:xfrm>
            <a:off x="1491345" y="829732"/>
            <a:ext cx="9601196" cy="1303867"/>
          </a:xfrm>
        </p:spPr>
        <p:txBody>
          <a:bodyPr>
            <a:noAutofit/>
          </a:bodyPr>
          <a:lstStyle/>
          <a:p>
            <a:pPr>
              <a:lnSpc>
                <a:spcPct val="107000"/>
              </a:lnSpc>
              <a:spcAft>
                <a:spcPts val="800"/>
              </a:spcAft>
            </a:pPr>
            <a: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t>¿</a:t>
            </a:r>
            <a:b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br>
            <a:b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br>
            <a:b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br>
            <a:r>
              <a:rPr lang="es-CO" sz="3200" b="1" dirty="0">
                <a:effectLst/>
                <a:latin typeface="Bookman Old Style" panose="02050604050505020204" pitchFamily="18" charset="0"/>
                <a:ea typeface="Calibri" panose="020F0502020204030204" pitchFamily="34" charset="0"/>
                <a:cs typeface="Times New Roman" panose="02020603050405020304" pitchFamily="18" charset="0"/>
              </a:rPr>
              <a:t>¿Cuándo he aplicado los puntos 1, 2 y 3 entonces sí recibo lo que le pido a Dios? </a:t>
            </a:r>
            <a:br>
              <a:rPr lang="es-CO" sz="3200" dirty="0">
                <a:effectLst/>
                <a:latin typeface="Bookman Old Style" panose="02050604050505020204" pitchFamily="18" charset="0"/>
                <a:ea typeface="Calibri" panose="020F0502020204030204" pitchFamily="34" charset="0"/>
                <a:cs typeface="Times New Roman" panose="02020603050405020304" pitchFamily="18" charset="0"/>
              </a:rPr>
            </a:br>
            <a:endParaRPr lang="es-CO" sz="3200" dirty="0">
              <a:latin typeface="Bookman Old Style" panose="02050604050505020204" pitchFamily="18" charset="0"/>
            </a:endParaRPr>
          </a:p>
        </p:txBody>
      </p:sp>
      <p:sp>
        <p:nvSpPr>
          <p:cNvPr id="4" name="CuadroTexto 3">
            <a:extLst>
              <a:ext uri="{FF2B5EF4-FFF2-40B4-BE49-F238E27FC236}">
                <a16:creationId xmlns:a16="http://schemas.microsoft.com/office/drawing/2014/main" id="{D683F13D-CFBE-7C83-D3C9-F6A8D8EC2DF8}"/>
              </a:ext>
            </a:extLst>
          </p:cNvPr>
          <p:cNvSpPr txBox="1"/>
          <p:nvPr/>
        </p:nvSpPr>
        <p:spPr>
          <a:xfrm>
            <a:off x="1295402" y="2505846"/>
            <a:ext cx="9601196" cy="4437112"/>
          </a:xfrm>
          <a:prstGeom prst="rect">
            <a:avLst/>
          </a:prstGeom>
          <a:noFill/>
        </p:spPr>
        <p:txBody>
          <a:bodyPr wrap="square">
            <a:spAutoFit/>
          </a:bodyPr>
          <a:lstStyle/>
          <a:p>
            <a:pPr lvl="0" algn="just">
              <a:lnSpc>
                <a:spcPct val="107000"/>
              </a:lnSpc>
              <a:spcAft>
                <a:spcPts val="800"/>
              </a:spcAft>
            </a:pPr>
            <a:r>
              <a:rPr lang="es-CO" sz="2800" dirty="0">
                <a:effectLst/>
                <a:latin typeface="Bookman Old Style" panose="02050604050505020204" pitchFamily="18" charset="0"/>
                <a:ea typeface="Calibri" panose="020F0502020204030204" pitchFamily="34" charset="0"/>
                <a:cs typeface="Times New Roman" panose="02020603050405020304" pitchFamily="18" charset="0"/>
              </a:rPr>
              <a:t>1 Juan 5:13-15 PDT Les escribo esto a ustedes que creen en el Hijo de Dios, para que sepan que ya participan de la vida eterna. La seguridad que tenemos al estar unidos a Dios es esta: Dios escucha nuestras oraciones cuando le pedimos conforme a su voluntad. Puesto que sabemos que Dios nos oye, tengamos la certeza de que Él nos dará cualquier cosa que le pidamos. </a:t>
            </a:r>
          </a:p>
          <a:p>
            <a:endParaRPr lang="es-CO" sz="3600" dirty="0">
              <a:latin typeface="Bookman Old Style" panose="02050604050505020204" pitchFamily="18" charset="0"/>
            </a:endParaRPr>
          </a:p>
        </p:txBody>
      </p:sp>
    </p:spTree>
    <p:extLst>
      <p:ext uri="{BB962C8B-B14F-4D97-AF65-F5344CB8AC3E}">
        <p14:creationId xmlns:p14="http://schemas.microsoft.com/office/powerpoint/2010/main" val="855093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77E86A-5B21-5A2E-5F03-3638E6FC101D}"/>
              </a:ext>
            </a:extLst>
          </p:cNvPr>
          <p:cNvSpPr>
            <a:spLocks noGrp="1"/>
          </p:cNvSpPr>
          <p:nvPr>
            <p:ph type="title"/>
          </p:nvPr>
        </p:nvSpPr>
        <p:spPr>
          <a:xfrm>
            <a:off x="1491345" y="829732"/>
            <a:ext cx="9601196" cy="1303867"/>
          </a:xfrm>
        </p:spPr>
        <p:txBody>
          <a:bodyPr>
            <a:noAutofit/>
          </a:bodyPr>
          <a:lstStyle/>
          <a:p>
            <a:pPr>
              <a:lnSpc>
                <a:spcPct val="107000"/>
              </a:lnSpc>
              <a:spcAft>
                <a:spcPts val="800"/>
              </a:spcAft>
            </a:pPr>
            <a: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t>¿</a:t>
            </a:r>
            <a:b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br>
            <a:b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br>
            <a:b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br>
            <a:r>
              <a:rPr lang="es-CO" sz="3200" b="1" dirty="0">
                <a:effectLst/>
                <a:latin typeface="Bookman Old Style" panose="02050604050505020204" pitchFamily="18" charset="0"/>
                <a:ea typeface="Calibri" panose="020F0502020204030204" pitchFamily="34" charset="0"/>
                <a:cs typeface="Times New Roman" panose="02020603050405020304" pitchFamily="18" charset="0"/>
              </a:rPr>
              <a:t>2. Estar convencido de que algo existe, aún cuando no se pueda ver</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br>
              <a:rPr lang="es-CO" sz="3200" dirty="0">
                <a:effectLst/>
                <a:latin typeface="Bookman Old Style" panose="02050604050505020204" pitchFamily="18" charset="0"/>
                <a:ea typeface="Calibri" panose="020F0502020204030204" pitchFamily="34" charset="0"/>
                <a:cs typeface="Times New Roman" panose="02020603050405020304" pitchFamily="18" charset="0"/>
              </a:rPr>
            </a:br>
            <a:endParaRPr lang="es-CO" sz="3200" dirty="0">
              <a:latin typeface="Bookman Old Style" panose="02050604050505020204" pitchFamily="18" charset="0"/>
            </a:endParaRPr>
          </a:p>
        </p:txBody>
      </p:sp>
      <p:sp>
        <p:nvSpPr>
          <p:cNvPr id="4" name="CuadroTexto 3">
            <a:extLst>
              <a:ext uri="{FF2B5EF4-FFF2-40B4-BE49-F238E27FC236}">
                <a16:creationId xmlns:a16="http://schemas.microsoft.com/office/drawing/2014/main" id="{D683F13D-CFBE-7C83-D3C9-F6A8D8EC2DF8}"/>
              </a:ext>
            </a:extLst>
          </p:cNvPr>
          <p:cNvSpPr txBox="1"/>
          <p:nvPr/>
        </p:nvSpPr>
        <p:spPr>
          <a:xfrm>
            <a:off x="1295402" y="2505846"/>
            <a:ext cx="9601196" cy="2169505"/>
          </a:xfrm>
          <a:prstGeom prst="rect">
            <a:avLst/>
          </a:prstGeom>
          <a:noFill/>
        </p:spPr>
        <p:txBody>
          <a:bodyPr wrap="square">
            <a:spAutoFit/>
          </a:bodyPr>
          <a:lstStyle/>
          <a:p>
            <a:pPr lvl="0" algn="just">
              <a:lnSpc>
                <a:spcPct val="107000"/>
              </a:lnSpc>
              <a:spcAft>
                <a:spcPts val="800"/>
              </a:spcAft>
            </a:pPr>
            <a:r>
              <a:rPr lang="es-CO" sz="3200" dirty="0">
                <a:effectLst/>
                <a:latin typeface="Bookman Old Style" panose="02050604050505020204" pitchFamily="18" charset="0"/>
                <a:ea typeface="Calibri" panose="020F0502020204030204" pitchFamily="34" charset="0"/>
                <a:cs typeface="Times New Roman" panose="02020603050405020304" pitchFamily="18" charset="0"/>
              </a:rPr>
              <a:t>Hebreos 11:3 Por la fe, sabemos que Dios con una orden creó el mundo. Esto significa que el universo no surgió de lo que se ve. Si Dios lo dijo, lo va a hacer.</a:t>
            </a:r>
          </a:p>
        </p:txBody>
      </p:sp>
    </p:spTree>
    <p:extLst>
      <p:ext uri="{BB962C8B-B14F-4D97-AF65-F5344CB8AC3E}">
        <p14:creationId xmlns:p14="http://schemas.microsoft.com/office/powerpoint/2010/main" val="3562895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5824220-4A11-555B-2BD9-75E8362C9D44}"/>
              </a:ext>
            </a:extLst>
          </p:cNvPr>
          <p:cNvSpPr txBox="1"/>
          <p:nvPr/>
        </p:nvSpPr>
        <p:spPr>
          <a:xfrm>
            <a:off x="827314" y="799162"/>
            <a:ext cx="10537372" cy="5795946"/>
          </a:xfrm>
          <a:prstGeom prst="rect">
            <a:avLst/>
          </a:prstGeom>
          <a:noFill/>
        </p:spPr>
        <p:txBody>
          <a:bodyPr wrap="square">
            <a:spAutoFit/>
          </a:bodyPr>
          <a:lstStyle/>
          <a:p>
            <a:pPr algn="just">
              <a:lnSpc>
                <a:spcPct val="107000"/>
              </a:lnSpc>
            </a:pPr>
            <a:r>
              <a:rPr lang="es-CO" sz="3200" dirty="0">
                <a:effectLst/>
                <a:latin typeface="Bookman Old Style" panose="02050604050505020204" pitchFamily="18" charset="0"/>
                <a:ea typeface="Calibri" panose="020F0502020204030204" pitchFamily="34" charset="0"/>
                <a:cs typeface="Times New Roman" panose="02020603050405020304" pitchFamily="18" charset="0"/>
              </a:rPr>
              <a:t>LA FE SE APLICA CORRECTAMENTE CUANDO CREEMOS QUE DIOS VA A HACER LO QUE ÉL DIJO, NO CUANDO CREEMOS QUE DIOS VA A HACER LO QUE NOSOTROS LE DECIMOS, POR ESTA RAZÓN LA PALABRA NOS ENSEÑA QUE LA FE ES EL RESULTADO DE OIR EL MENSAJE Romanos 10:17A PDT Así que la fe es el resultado de oír el mensaje, PORQUE ES EN ELLA EN LA QUE DEBEMOS CREER Y PONER TODA NUESTRA CONFIANZA. </a:t>
            </a:r>
          </a:p>
          <a:p>
            <a:pPr lvl="0" algn="just">
              <a:lnSpc>
                <a:spcPct val="107000"/>
              </a:lnSpc>
            </a:pPr>
            <a:endParaRPr lang="es-CO" sz="28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1696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11EAE2-F7EA-D206-AB4C-D2176AAF18E4}"/>
              </a:ext>
            </a:extLst>
          </p:cNvPr>
          <p:cNvSpPr>
            <a:spLocks noGrp="1"/>
          </p:cNvSpPr>
          <p:nvPr>
            <p:ph type="ctrTitle"/>
          </p:nvPr>
        </p:nvSpPr>
        <p:spPr>
          <a:xfrm>
            <a:off x="2927651" y="2013857"/>
            <a:ext cx="6815669" cy="2830286"/>
          </a:xfrm>
        </p:spPr>
        <p:txBody>
          <a:bodyPr/>
          <a:lstStyle/>
          <a:p>
            <a:br>
              <a:rPr lang="es-CO" dirty="0"/>
            </a:br>
            <a:br>
              <a:rPr lang="es-CO" dirty="0"/>
            </a:br>
            <a:r>
              <a:rPr lang="es-CO" sz="4000" b="1" u="sng" dirty="0">
                <a:effectLst/>
                <a:latin typeface="Bookman Old Style" panose="02050604050505020204" pitchFamily="18" charset="0"/>
                <a:ea typeface="Calibri" panose="020F0502020204030204" pitchFamily="34" charset="0"/>
                <a:cs typeface="Times New Roman" panose="02020603050405020304" pitchFamily="18" charset="0"/>
              </a:rPr>
              <a:t>¿CÓMO SÉ Y LE DEMUESTRO A DIOS QUE TENGO FE EN ÉL?</a:t>
            </a:r>
            <a:br>
              <a:rPr lang="es-CO" sz="4000" dirty="0">
                <a:effectLst/>
                <a:latin typeface="Bookman Old Style" panose="02050604050505020204" pitchFamily="18" charset="0"/>
                <a:ea typeface="Calibri" panose="020F0502020204030204" pitchFamily="34" charset="0"/>
                <a:cs typeface="Times New Roman" panose="02020603050405020304" pitchFamily="18" charset="0"/>
              </a:rPr>
            </a:br>
            <a:endParaRPr lang="es-CO" sz="4000" dirty="0">
              <a:latin typeface="Bookman Old Style" panose="02050604050505020204" pitchFamily="18" charset="0"/>
            </a:endParaRPr>
          </a:p>
        </p:txBody>
      </p:sp>
    </p:spTree>
    <p:extLst>
      <p:ext uri="{BB962C8B-B14F-4D97-AF65-F5344CB8AC3E}">
        <p14:creationId xmlns:p14="http://schemas.microsoft.com/office/powerpoint/2010/main" val="491682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77E86A-5B21-5A2E-5F03-3638E6FC101D}"/>
              </a:ext>
            </a:extLst>
          </p:cNvPr>
          <p:cNvSpPr>
            <a:spLocks noGrp="1"/>
          </p:cNvSpPr>
          <p:nvPr>
            <p:ph type="title"/>
          </p:nvPr>
        </p:nvSpPr>
        <p:spPr>
          <a:xfrm>
            <a:off x="1295402" y="661503"/>
            <a:ext cx="9601196" cy="1303867"/>
          </a:xfrm>
        </p:spPr>
        <p:txBody>
          <a:bodyPr>
            <a:noAutofit/>
          </a:bodyPr>
          <a:lstStyle/>
          <a:p>
            <a:pPr>
              <a:lnSpc>
                <a:spcPct val="107000"/>
              </a:lnSpc>
              <a:spcAft>
                <a:spcPts val="800"/>
              </a:spcAft>
            </a:pPr>
            <a: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t>¿</a:t>
            </a:r>
            <a:b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br>
            <a:b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br>
            <a:br>
              <a:rPr lang="es-CO" sz="1800" b="1" dirty="0">
                <a:effectLst/>
                <a:latin typeface="Bookman Old Style" panose="02050604050505020204" pitchFamily="18" charset="0"/>
                <a:ea typeface="Calibri" panose="020F0502020204030204" pitchFamily="34" charset="0"/>
                <a:cs typeface="Times New Roman" panose="02020603050405020304" pitchFamily="18" charset="0"/>
              </a:rPr>
            </a:br>
            <a:r>
              <a:rPr lang="es-CO" sz="2400" b="1" dirty="0">
                <a:effectLst/>
                <a:latin typeface="Bookman Old Style" panose="02050604050505020204" pitchFamily="18" charset="0"/>
                <a:ea typeface="Calibri" panose="020F0502020204030204" pitchFamily="34" charset="0"/>
                <a:cs typeface="Times New Roman" panose="02020603050405020304" pitchFamily="18" charset="0"/>
              </a:rPr>
              <a:t>POR LA OBEDIENCIA A LO QUE DIOS DICE EN ESO QUE LE PIDO. TODA ACCIÓN DE FE TIENE COMO CONSECUENCIA RECIBIR LO QUE PEDIMOS</a:t>
            </a:r>
            <a:endParaRPr lang="es-CO" sz="2400" b="1" dirty="0">
              <a:latin typeface="Bookman Old Style" panose="02050604050505020204" pitchFamily="18" charset="0"/>
            </a:endParaRPr>
          </a:p>
        </p:txBody>
      </p:sp>
      <p:sp>
        <p:nvSpPr>
          <p:cNvPr id="4" name="CuadroTexto 3">
            <a:extLst>
              <a:ext uri="{FF2B5EF4-FFF2-40B4-BE49-F238E27FC236}">
                <a16:creationId xmlns:a16="http://schemas.microsoft.com/office/drawing/2014/main" id="{D683F13D-CFBE-7C83-D3C9-F6A8D8EC2DF8}"/>
              </a:ext>
            </a:extLst>
          </p:cNvPr>
          <p:cNvSpPr txBox="1"/>
          <p:nvPr/>
        </p:nvSpPr>
        <p:spPr>
          <a:xfrm>
            <a:off x="849086" y="2505846"/>
            <a:ext cx="10493828" cy="3331810"/>
          </a:xfrm>
          <a:prstGeom prst="rect">
            <a:avLst/>
          </a:prstGeom>
          <a:noFill/>
        </p:spPr>
        <p:txBody>
          <a:bodyPr wrap="square">
            <a:spAutoFit/>
          </a:bodyPr>
          <a:lstStyle/>
          <a:p>
            <a:pPr lvl="0" algn="just">
              <a:lnSpc>
                <a:spcPct val="107000"/>
              </a:lnSpc>
              <a:spcAft>
                <a:spcPts val="800"/>
              </a:spcAft>
            </a:pPr>
            <a:r>
              <a:rPr lang="es-CO" sz="2200" dirty="0">
                <a:effectLst/>
                <a:latin typeface="Bookman Old Style" panose="02050604050505020204" pitchFamily="18" charset="0"/>
                <a:ea typeface="Calibri" panose="020F0502020204030204" pitchFamily="34" charset="0"/>
                <a:cs typeface="Times New Roman" panose="02020603050405020304" pitchFamily="18" charset="0"/>
              </a:rPr>
              <a:t>Santiago 2:20-24 PDT No seas tonto, la fe sin obras no sirve para nada. ¿sabes por qué? Nuestro antepasado Abraham consiguió la aprobación de Dios por medio de sus hechos cuando ofreció a su hijo Isaac en el altar. Ahora puedes ver que la fe de Abraham iba de la mano con sus hechos. Su fe se perfeccionó con el bien que hizo. Es así como se cumplió lo que dice la escritura: “Abraham creyó a Dio, quien tomó en cuenta la fe de Abraham como si hubiera realizado algo muy bueno y lo aprobó”. Por esa razón, Abraham fue llamado “amigo de Dios”. Como puedes ver, Dios aprueba a un hombre no solamente por la fe que tenga, sino también por lo que haga. </a:t>
            </a:r>
          </a:p>
        </p:txBody>
      </p:sp>
    </p:spTree>
    <p:extLst>
      <p:ext uri="{BB962C8B-B14F-4D97-AF65-F5344CB8AC3E}">
        <p14:creationId xmlns:p14="http://schemas.microsoft.com/office/powerpoint/2010/main" val="1571609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77E86A-5B21-5A2E-5F03-3638E6FC101D}"/>
              </a:ext>
            </a:extLst>
          </p:cNvPr>
          <p:cNvSpPr>
            <a:spLocks noGrp="1"/>
          </p:cNvSpPr>
          <p:nvPr>
            <p:ph type="title"/>
          </p:nvPr>
        </p:nvSpPr>
        <p:spPr>
          <a:xfrm>
            <a:off x="1295402" y="661503"/>
            <a:ext cx="9601196" cy="1303867"/>
          </a:xfrm>
        </p:spPr>
        <p:txBody>
          <a:bodyPr>
            <a:noAutofit/>
          </a:bodyPr>
          <a:lstStyle/>
          <a:p>
            <a:pPr>
              <a:lnSpc>
                <a:spcPct val="107000"/>
              </a:lnSpc>
              <a:spcAft>
                <a:spcPts val="800"/>
              </a:spcAft>
            </a:pPr>
            <a:r>
              <a:rPr lang="es-CO" sz="2400" b="1" dirty="0">
                <a:effectLst/>
                <a:latin typeface="Bookman Old Style" panose="02050604050505020204" pitchFamily="18" charset="0"/>
                <a:ea typeface="Calibri" panose="020F0502020204030204" pitchFamily="34" charset="0"/>
                <a:cs typeface="Times New Roman" panose="02020603050405020304" pitchFamily="18" charset="0"/>
              </a:rPr>
              <a:t>JESÚS ASÍ LO CREÓ, LO </a:t>
            </a:r>
            <a:r>
              <a:rPr lang="es-CO" sz="2400" b="1" dirty="0">
                <a:latin typeface="Bookman Old Style" panose="02050604050505020204" pitchFamily="18" charset="0"/>
                <a:ea typeface="Calibri" panose="020F0502020204030204" pitchFamily="34" charset="0"/>
                <a:cs typeface="Times New Roman" panose="02020603050405020304" pitchFamily="18" charset="0"/>
              </a:rPr>
              <a:t>HIZO Y NOS DIO EJEMPLO </a:t>
            </a:r>
            <a:endParaRPr lang="es-CO" sz="2400" b="1" dirty="0">
              <a:latin typeface="Bookman Old Style" panose="02050604050505020204" pitchFamily="18" charset="0"/>
            </a:endParaRPr>
          </a:p>
        </p:txBody>
      </p:sp>
      <p:sp>
        <p:nvSpPr>
          <p:cNvPr id="4" name="CuadroTexto 3">
            <a:extLst>
              <a:ext uri="{FF2B5EF4-FFF2-40B4-BE49-F238E27FC236}">
                <a16:creationId xmlns:a16="http://schemas.microsoft.com/office/drawing/2014/main" id="{D683F13D-CFBE-7C83-D3C9-F6A8D8EC2DF8}"/>
              </a:ext>
            </a:extLst>
          </p:cNvPr>
          <p:cNvSpPr txBox="1"/>
          <p:nvPr/>
        </p:nvSpPr>
        <p:spPr>
          <a:xfrm>
            <a:off x="849086" y="2505846"/>
            <a:ext cx="10493828" cy="3697679"/>
          </a:xfrm>
          <a:prstGeom prst="rect">
            <a:avLst/>
          </a:prstGeom>
          <a:noFill/>
        </p:spPr>
        <p:txBody>
          <a:bodyPr wrap="square">
            <a:spAutoFit/>
          </a:bodyPr>
          <a:lstStyle/>
          <a:p>
            <a:pPr algn="just">
              <a:lnSpc>
                <a:spcPct val="107000"/>
              </a:lnSpc>
              <a:spcAft>
                <a:spcPts val="800"/>
              </a:spcAft>
            </a:pPr>
            <a:r>
              <a:rPr lang="es-CO" sz="2600" dirty="0">
                <a:effectLst/>
                <a:latin typeface="Bookman Old Style" panose="02050604050505020204" pitchFamily="18" charset="0"/>
                <a:ea typeface="Calibri" panose="020F0502020204030204" pitchFamily="34" charset="0"/>
                <a:cs typeface="Times New Roman" panose="02020603050405020304" pitchFamily="18" charset="0"/>
              </a:rPr>
              <a:t>Hebreos 12:2 RVA2015 Puestos los ojos en Jesús, el autor y consumador de la fe, quien por el gozo que tenía delante de Él sufrió la cruz, menospreciando el oprobio, y se ha sentado a la diestra del trono de Dios.</a:t>
            </a:r>
          </a:p>
          <a:p>
            <a:pPr algn="just">
              <a:lnSpc>
                <a:spcPct val="107000"/>
              </a:lnSpc>
              <a:spcAft>
                <a:spcPts val="800"/>
              </a:spcAft>
            </a:pPr>
            <a:r>
              <a:rPr lang="es-CO" sz="2600" b="1" u="sng" dirty="0">
                <a:effectLst/>
                <a:latin typeface="Bookman Old Style" panose="02050604050505020204" pitchFamily="18" charset="0"/>
                <a:ea typeface="Calibri" panose="020F0502020204030204" pitchFamily="34" charset="0"/>
                <a:cs typeface="Times New Roman" panose="02020603050405020304" pitchFamily="18" charset="0"/>
              </a:rPr>
              <a:t>Autor:</a:t>
            </a:r>
            <a:r>
              <a:rPr lang="es-CO" sz="2600" dirty="0">
                <a:effectLst/>
                <a:latin typeface="Bookman Old Style" panose="02050604050505020204" pitchFamily="18" charset="0"/>
                <a:ea typeface="Calibri" panose="020F0502020204030204" pitchFamily="34" charset="0"/>
                <a:cs typeface="Times New Roman" panose="02020603050405020304" pitchFamily="18" charset="0"/>
              </a:rPr>
              <a:t> persona que hace una cosa o es causa determinante de ella </a:t>
            </a:r>
          </a:p>
          <a:p>
            <a:pPr algn="just">
              <a:lnSpc>
                <a:spcPct val="107000"/>
              </a:lnSpc>
              <a:spcAft>
                <a:spcPts val="800"/>
              </a:spcAft>
            </a:pPr>
            <a:r>
              <a:rPr lang="es-CO" sz="2600" b="1" u="sng" dirty="0">
                <a:effectLst/>
                <a:latin typeface="Bookman Old Style" panose="02050604050505020204" pitchFamily="18" charset="0"/>
                <a:ea typeface="Calibri" panose="020F0502020204030204" pitchFamily="34" charset="0"/>
                <a:cs typeface="Times New Roman" panose="02020603050405020304" pitchFamily="18" charset="0"/>
              </a:rPr>
              <a:t>Consumador: </a:t>
            </a:r>
            <a:r>
              <a:rPr lang="es-CO" sz="2600" dirty="0">
                <a:effectLst/>
                <a:latin typeface="Bookman Old Style" panose="02050604050505020204" pitchFamily="18" charset="0"/>
                <a:ea typeface="Calibri" panose="020F0502020204030204" pitchFamily="34" charset="0"/>
                <a:cs typeface="Times New Roman" panose="02020603050405020304" pitchFamily="18" charset="0"/>
              </a:rPr>
              <a:t>persona que realiza completamente una acción o proceso </a:t>
            </a:r>
          </a:p>
        </p:txBody>
      </p:sp>
    </p:spTree>
    <p:extLst>
      <p:ext uri="{BB962C8B-B14F-4D97-AF65-F5344CB8AC3E}">
        <p14:creationId xmlns:p14="http://schemas.microsoft.com/office/powerpoint/2010/main" val="1272826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77E86A-5B21-5A2E-5F03-3638E6FC101D}"/>
              </a:ext>
            </a:extLst>
          </p:cNvPr>
          <p:cNvSpPr>
            <a:spLocks noGrp="1"/>
          </p:cNvSpPr>
          <p:nvPr>
            <p:ph type="title"/>
          </p:nvPr>
        </p:nvSpPr>
        <p:spPr>
          <a:xfrm>
            <a:off x="1295402" y="661503"/>
            <a:ext cx="9601196" cy="1303867"/>
          </a:xfrm>
        </p:spPr>
        <p:txBody>
          <a:bodyPr>
            <a:noAutofit/>
          </a:bodyPr>
          <a:lstStyle/>
          <a:p>
            <a:pPr>
              <a:lnSpc>
                <a:spcPct val="107000"/>
              </a:lnSpc>
              <a:spcAft>
                <a:spcPts val="800"/>
              </a:spcAft>
            </a:pPr>
            <a:r>
              <a:rPr lang="es-CO" sz="2400" b="1" dirty="0">
                <a:effectLst/>
                <a:latin typeface="Bookman Old Style" panose="02050604050505020204" pitchFamily="18" charset="0"/>
                <a:ea typeface="Calibri" panose="020F0502020204030204" pitchFamily="34" charset="0"/>
                <a:cs typeface="Times New Roman" panose="02020603050405020304" pitchFamily="18" charset="0"/>
              </a:rPr>
              <a:t>EJEMPLOS DE FE Y SUS RESULTADOS </a:t>
            </a:r>
            <a:endParaRPr lang="es-CO" sz="2400" b="1" dirty="0">
              <a:latin typeface="Bookman Old Style" panose="02050604050505020204" pitchFamily="18" charset="0"/>
            </a:endParaRPr>
          </a:p>
        </p:txBody>
      </p:sp>
      <p:sp>
        <p:nvSpPr>
          <p:cNvPr id="4" name="CuadroTexto 3">
            <a:extLst>
              <a:ext uri="{FF2B5EF4-FFF2-40B4-BE49-F238E27FC236}">
                <a16:creationId xmlns:a16="http://schemas.microsoft.com/office/drawing/2014/main" id="{D683F13D-CFBE-7C83-D3C9-F6A8D8EC2DF8}"/>
              </a:ext>
            </a:extLst>
          </p:cNvPr>
          <p:cNvSpPr txBox="1"/>
          <p:nvPr/>
        </p:nvSpPr>
        <p:spPr>
          <a:xfrm>
            <a:off x="849086" y="1722075"/>
            <a:ext cx="10493828" cy="4960269"/>
          </a:xfrm>
          <a:prstGeom prst="rect">
            <a:avLst/>
          </a:prstGeom>
          <a:noFill/>
        </p:spPr>
        <p:txBody>
          <a:bodyPr wrap="square">
            <a:spAutoFit/>
          </a:bodyPr>
          <a:lstStyle/>
          <a:p>
            <a:pPr algn="just">
              <a:lnSpc>
                <a:spcPct val="107000"/>
              </a:lnSpc>
              <a:spcAft>
                <a:spcPts val="800"/>
              </a:spcAft>
            </a:pPr>
            <a:r>
              <a:rPr lang="es-CO" sz="2400" b="1" u="sng" dirty="0">
                <a:effectLst/>
                <a:latin typeface="Bookman Old Style" panose="02050604050505020204" pitchFamily="18" charset="0"/>
                <a:ea typeface="Calibri" panose="020F0502020204030204" pitchFamily="34" charset="0"/>
                <a:cs typeface="Times New Roman" panose="02020603050405020304" pitchFamily="18" charset="0"/>
              </a:rPr>
              <a:t>JESÚS</a:t>
            </a:r>
            <a:r>
              <a:rPr lang="es-CO" sz="2400" dirty="0">
                <a:effectLst/>
                <a:latin typeface="Bookman Old Style" panose="02050604050505020204" pitchFamily="18" charset="0"/>
                <a:ea typeface="Calibri" panose="020F0502020204030204" pitchFamily="34" charset="0"/>
                <a:cs typeface="Times New Roman" panose="02020603050405020304" pitchFamily="18" charset="0"/>
              </a:rPr>
              <a:t>: sufrió la cruz, menospreció el oprobio consecuencia que se ha sentado a la diestra del trono de Dios</a:t>
            </a:r>
          </a:p>
          <a:p>
            <a:pPr algn="just">
              <a:lnSpc>
                <a:spcPct val="107000"/>
              </a:lnSpc>
              <a:spcAft>
                <a:spcPts val="800"/>
              </a:spcAft>
            </a:pPr>
            <a:r>
              <a:rPr lang="es-CO" sz="2400" b="1" u="sng" dirty="0">
                <a:effectLst/>
                <a:latin typeface="Bookman Old Style" panose="02050604050505020204" pitchFamily="18" charset="0"/>
                <a:ea typeface="Calibri" panose="020F0502020204030204" pitchFamily="34" charset="0"/>
                <a:cs typeface="Times New Roman" panose="02020603050405020304" pitchFamily="18" charset="0"/>
              </a:rPr>
              <a:t>ABEL</a:t>
            </a:r>
            <a:r>
              <a:rPr lang="es-CO" sz="2400" dirty="0">
                <a:effectLst/>
                <a:latin typeface="Bookman Old Style" panose="02050604050505020204" pitchFamily="18" charset="0"/>
                <a:ea typeface="Calibri" panose="020F0502020204030204" pitchFamily="34" charset="0"/>
                <a:cs typeface="Times New Roman" panose="02020603050405020304" pitchFamily="18" charset="0"/>
              </a:rPr>
              <a:t>: ofreció mejores sacrificios que Caín consecuencia, Dios aceptó sus ofrendas y lo aprobó por su fe </a:t>
            </a:r>
          </a:p>
          <a:p>
            <a:pPr algn="just">
              <a:lnSpc>
                <a:spcPct val="107000"/>
              </a:lnSpc>
              <a:spcAft>
                <a:spcPts val="800"/>
              </a:spcAft>
            </a:pPr>
            <a:r>
              <a:rPr lang="es-CO" sz="2400" b="1" u="sng" dirty="0">
                <a:effectLst/>
                <a:latin typeface="Bookman Old Style" panose="02050604050505020204" pitchFamily="18" charset="0"/>
                <a:ea typeface="Calibri" panose="020F0502020204030204" pitchFamily="34" charset="0"/>
                <a:cs typeface="Times New Roman" panose="02020603050405020304" pitchFamily="18" charset="0"/>
              </a:rPr>
              <a:t>ENOC</a:t>
            </a:r>
            <a:r>
              <a:rPr lang="es-CO" sz="2400" dirty="0">
                <a:effectLst/>
                <a:latin typeface="Bookman Old Style" panose="02050604050505020204" pitchFamily="18" charset="0"/>
                <a:ea typeface="Calibri" panose="020F0502020204030204" pitchFamily="34" charset="0"/>
                <a:cs typeface="Times New Roman" panose="02020603050405020304" pitchFamily="18" charset="0"/>
              </a:rPr>
              <a:t>: agradaba a Dios por su fe consecuencia, no murió </a:t>
            </a:r>
          </a:p>
          <a:p>
            <a:pPr algn="just">
              <a:lnSpc>
                <a:spcPct val="107000"/>
              </a:lnSpc>
              <a:spcAft>
                <a:spcPts val="800"/>
              </a:spcAft>
            </a:pPr>
            <a:r>
              <a:rPr lang="es-CO" sz="2400" b="1" u="sng" dirty="0">
                <a:effectLst/>
                <a:latin typeface="Bookman Old Style" panose="02050604050505020204" pitchFamily="18" charset="0"/>
                <a:ea typeface="Calibri" panose="020F0502020204030204" pitchFamily="34" charset="0"/>
                <a:cs typeface="Times New Roman" panose="02020603050405020304" pitchFamily="18" charset="0"/>
              </a:rPr>
              <a:t>NOE:</a:t>
            </a:r>
            <a:r>
              <a:rPr lang="es-CO" sz="2400" dirty="0">
                <a:effectLst/>
                <a:latin typeface="Bookman Old Style" panose="02050604050505020204" pitchFamily="18" charset="0"/>
                <a:ea typeface="Calibri" panose="020F0502020204030204" pitchFamily="34" charset="0"/>
                <a:cs typeface="Times New Roman" panose="02020603050405020304" pitchFamily="18" charset="0"/>
              </a:rPr>
              <a:t> respetó la advertencia de Dios y construyó un barco muy grande consecuencia, salvó su familia, demostró que el mundo estaba equivocado y recibió las bendiciones del que agrada a Dios. </a:t>
            </a:r>
          </a:p>
          <a:p>
            <a:pPr algn="just">
              <a:lnSpc>
                <a:spcPct val="107000"/>
              </a:lnSpc>
              <a:spcAft>
                <a:spcPts val="800"/>
              </a:spcAft>
            </a:pPr>
            <a:r>
              <a:rPr lang="es-CO" sz="2400" b="1" u="sng" dirty="0">
                <a:effectLst/>
                <a:latin typeface="Bookman Old Style" panose="02050604050505020204" pitchFamily="18" charset="0"/>
                <a:ea typeface="Calibri" panose="020F0502020204030204" pitchFamily="34" charset="0"/>
                <a:cs typeface="Times New Roman" panose="02020603050405020304" pitchFamily="18" charset="0"/>
              </a:rPr>
              <a:t>ABRAHAM</a:t>
            </a:r>
            <a:r>
              <a:rPr lang="es-CO" sz="2400" dirty="0">
                <a:effectLst/>
                <a:latin typeface="Bookman Old Style" panose="02050604050505020204" pitchFamily="18" charset="0"/>
                <a:ea typeface="Calibri" panose="020F0502020204030204" pitchFamily="34" charset="0"/>
                <a:cs typeface="Times New Roman" panose="02020603050405020304" pitchFamily="18" charset="0"/>
              </a:rPr>
              <a:t>: obedeció todo lo que Dios le dijo y aún está su descendencia.</a:t>
            </a:r>
          </a:p>
          <a:p>
            <a:pPr algn="just">
              <a:lnSpc>
                <a:spcPct val="107000"/>
              </a:lnSpc>
              <a:spcAft>
                <a:spcPts val="800"/>
              </a:spcAft>
            </a:pPr>
            <a:endParaRPr lang="es-CO" sz="26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4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3ACCC3-CF44-4DEB-5D74-3EF7DD20CB67}"/>
              </a:ext>
            </a:extLst>
          </p:cNvPr>
          <p:cNvSpPr>
            <a:spLocks noGrp="1"/>
          </p:cNvSpPr>
          <p:nvPr>
            <p:ph type="title"/>
          </p:nvPr>
        </p:nvSpPr>
        <p:spPr>
          <a:xfrm>
            <a:off x="1446213" y="982132"/>
            <a:ext cx="9296398" cy="1532467"/>
          </a:xfrm>
        </p:spPr>
        <p:txBody>
          <a:bodyPr/>
          <a:lstStyle/>
          <a:p>
            <a:r>
              <a:rPr lang="es-CO" dirty="0"/>
              <a:t>VEAMOS RAPIDAMENTE EL SIGNIFICADO DE FE: </a:t>
            </a:r>
          </a:p>
        </p:txBody>
      </p:sp>
      <p:sp>
        <p:nvSpPr>
          <p:cNvPr id="4" name="Marcador de texto 3">
            <a:extLst>
              <a:ext uri="{FF2B5EF4-FFF2-40B4-BE49-F238E27FC236}">
                <a16:creationId xmlns:a16="http://schemas.microsoft.com/office/drawing/2014/main" id="{1B176FE3-1ADB-59F6-C7B6-A4625159D587}"/>
              </a:ext>
            </a:extLst>
          </p:cNvPr>
          <p:cNvSpPr>
            <a:spLocks noGrp="1"/>
          </p:cNvSpPr>
          <p:nvPr>
            <p:ph type="body" idx="1"/>
          </p:nvPr>
        </p:nvSpPr>
        <p:spPr>
          <a:xfrm>
            <a:off x="1446213" y="2090058"/>
            <a:ext cx="9609666" cy="3785810"/>
          </a:xfrm>
        </p:spPr>
        <p:txBody>
          <a:bodyPr>
            <a:normAutofit/>
          </a:bodyPr>
          <a:lstStyle/>
          <a:p>
            <a:pPr algn="just">
              <a:lnSpc>
                <a:spcPct val="107000"/>
              </a:lnSpc>
              <a:spcAft>
                <a:spcPts val="800"/>
              </a:spcAft>
            </a:pPr>
            <a:r>
              <a:rPr lang="es-CO" sz="2800" b="1" u="sng" dirty="0">
                <a:effectLst/>
                <a:latin typeface="Bookman Old Style" panose="02050604050505020204" pitchFamily="18" charset="0"/>
                <a:ea typeface="Calibri" panose="020F0502020204030204" pitchFamily="34" charset="0"/>
                <a:cs typeface="Times New Roman" panose="02020603050405020304" pitchFamily="18" charset="0"/>
              </a:rPr>
              <a:t>HEBREOS 11:1</a:t>
            </a:r>
            <a:endParaRPr lang="es-CO" sz="2800" dirty="0">
              <a:effectLst/>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CO" sz="2800" dirty="0">
                <a:effectLst/>
                <a:latin typeface="Bookman Old Style" panose="02050604050505020204" pitchFamily="18" charset="0"/>
                <a:ea typeface="Calibri" panose="020F0502020204030204" pitchFamily="34" charset="0"/>
                <a:cs typeface="Times New Roman" panose="02020603050405020304" pitchFamily="18" charset="0"/>
              </a:rPr>
              <a:t>Confiar en Dios es estar totalmente seguro de que uno va a recibir lo que espera. Es estar convencido de que algo existe, aún cuando no se pueda ver. TLA</a:t>
            </a:r>
          </a:p>
          <a:p>
            <a:pPr algn="just">
              <a:lnSpc>
                <a:spcPct val="107000"/>
              </a:lnSpc>
              <a:spcAft>
                <a:spcPts val="800"/>
              </a:spcAft>
            </a:pPr>
            <a:r>
              <a:rPr lang="es-CO" sz="2800" dirty="0">
                <a:effectLst/>
                <a:latin typeface="Bookman Old Style" panose="02050604050505020204" pitchFamily="18" charset="0"/>
                <a:ea typeface="Calibri" panose="020F0502020204030204" pitchFamily="34" charset="0"/>
                <a:cs typeface="Times New Roman" panose="02020603050405020304" pitchFamily="18" charset="0"/>
              </a:rPr>
              <a:t>La fe es la constancia de las cosas que se esperan, la comprobación de los hechos que no se ven. RVA2015. </a:t>
            </a:r>
            <a:endParaRPr lang="es-CO" sz="2800" dirty="0">
              <a:latin typeface="Bookman Old Style" panose="02050604050505020204" pitchFamily="18" charset="0"/>
            </a:endParaRPr>
          </a:p>
        </p:txBody>
      </p:sp>
    </p:spTree>
    <p:extLst>
      <p:ext uri="{BB962C8B-B14F-4D97-AF65-F5344CB8AC3E}">
        <p14:creationId xmlns:p14="http://schemas.microsoft.com/office/powerpoint/2010/main" val="1133742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77E86A-5B21-5A2E-5F03-3638E6FC101D}"/>
              </a:ext>
            </a:extLst>
          </p:cNvPr>
          <p:cNvSpPr>
            <a:spLocks noGrp="1"/>
          </p:cNvSpPr>
          <p:nvPr>
            <p:ph type="title"/>
          </p:nvPr>
        </p:nvSpPr>
        <p:spPr>
          <a:xfrm>
            <a:off x="1295402" y="661503"/>
            <a:ext cx="9601196" cy="1303867"/>
          </a:xfrm>
        </p:spPr>
        <p:txBody>
          <a:bodyPr>
            <a:noAutofit/>
          </a:bodyPr>
          <a:lstStyle/>
          <a:p>
            <a:pPr>
              <a:lnSpc>
                <a:spcPct val="107000"/>
              </a:lnSpc>
              <a:spcAft>
                <a:spcPts val="800"/>
              </a:spcAft>
            </a:pPr>
            <a:br>
              <a:rPr lang="es-CO" sz="3200" b="1" u="sng" dirty="0">
                <a:effectLst/>
                <a:latin typeface="Bookman Old Style" panose="02050604050505020204" pitchFamily="18" charset="0"/>
                <a:ea typeface="Calibri" panose="020F0502020204030204" pitchFamily="34" charset="0"/>
                <a:cs typeface="Times New Roman" panose="02020603050405020304" pitchFamily="18" charset="0"/>
              </a:rPr>
            </a:br>
            <a:r>
              <a:rPr lang="es-CO" sz="3200" b="1" u="sng" dirty="0">
                <a:effectLst/>
                <a:latin typeface="Bookman Old Style" panose="02050604050505020204" pitchFamily="18" charset="0"/>
                <a:ea typeface="Calibri" panose="020F0502020204030204" pitchFamily="34" charset="0"/>
                <a:cs typeface="Times New Roman" panose="02020603050405020304" pitchFamily="18" charset="0"/>
              </a:rPr>
              <a:t>DEBEMOS SABER QUE NUESTRA FE VA A SER PROBADA CON MUCHAS Y DIVERSAS DIFICULTADES </a:t>
            </a:r>
            <a:endParaRPr lang="es-CO" sz="32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D683F13D-CFBE-7C83-D3C9-F6A8D8EC2DF8}"/>
              </a:ext>
            </a:extLst>
          </p:cNvPr>
          <p:cNvSpPr txBox="1"/>
          <p:nvPr/>
        </p:nvSpPr>
        <p:spPr>
          <a:xfrm>
            <a:off x="849086" y="2570504"/>
            <a:ext cx="10493828" cy="3625993"/>
          </a:xfrm>
          <a:prstGeom prst="rect">
            <a:avLst/>
          </a:prstGeom>
          <a:noFill/>
        </p:spPr>
        <p:txBody>
          <a:bodyPr wrap="square">
            <a:spAutoFit/>
          </a:bodyPr>
          <a:lstStyle/>
          <a:p>
            <a:pPr algn="just">
              <a:lnSpc>
                <a:spcPct val="107000"/>
              </a:lnSpc>
              <a:spcAft>
                <a:spcPts val="800"/>
              </a:spcAft>
            </a:pPr>
            <a:r>
              <a:rPr lang="es-CO" sz="2400" dirty="0">
                <a:effectLst/>
                <a:latin typeface="Bookman Old Style" panose="02050604050505020204" pitchFamily="18" charset="0"/>
                <a:ea typeface="Calibri" panose="020F0502020204030204" pitchFamily="34" charset="0"/>
                <a:cs typeface="Times New Roman" panose="02020603050405020304" pitchFamily="18" charset="0"/>
              </a:rPr>
              <a:t>1 PEDRO 1:5-7 PDT Por medio de la fe, el poder de Dios los protege para que reciban la salvación que Dios les dará a conocer en el día final. Eso es motivo de alegría para ustedes, aunque un tiempo tengan que soportar muchas dificultades que los entristezcan. Tales dificultades serán una gran prueba de su fe, y se pueden comparar con el fuego que prueba la pureza del oro. Pero su fe es más valiosa que el oro, porque el oro no dura para siempre. En cambio la fe que sale aprobada de la prueba dará alabanza, gloria y honor a Jesucristo cuando Él regrese. </a:t>
            </a:r>
          </a:p>
        </p:txBody>
      </p:sp>
    </p:spTree>
    <p:extLst>
      <p:ext uri="{BB962C8B-B14F-4D97-AF65-F5344CB8AC3E}">
        <p14:creationId xmlns:p14="http://schemas.microsoft.com/office/powerpoint/2010/main" val="1717628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77E86A-5B21-5A2E-5F03-3638E6FC101D}"/>
              </a:ext>
            </a:extLst>
          </p:cNvPr>
          <p:cNvSpPr>
            <a:spLocks noGrp="1"/>
          </p:cNvSpPr>
          <p:nvPr>
            <p:ph type="title"/>
          </p:nvPr>
        </p:nvSpPr>
        <p:spPr>
          <a:xfrm>
            <a:off x="1295402" y="661503"/>
            <a:ext cx="9601196" cy="1303867"/>
          </a:xfrm>
        </p:spPr>
        <p:txBody>
          <a:bodyPr>
            <a:noAutofit/>
          </a:bodyPr>
          <a:lstStyle/>
          <a:p>
            <a:pPr>
              <a:lnSpc>
                <a:spcPct val="107000"/>
              </a:lnSpc>
              <a:spcAft>
                <a:spcPts val="800"/>
              </a:spcAft>
            </a:pPr>
            <a:br>
              <a:rPr lang="es-CO" sz="3200" b="1" u="sng" dirty="0">
                <a:effectLst/>
                <a:latin typeface="Bookman Old Style" panose="02050604050505020204" pitchFamily="18" charset="0"/>
                <a:ea typeface="Calibri" panose="020F0502020204030204" pitchFamily="34" charset="0"/>
                <a:cs typeface="Times New Roman" panose="02020603050405020304" pitchFamily="18" charset="0"/>
              </a:rPr>
            </a:br>
            <a:r>
              <a:rPr lang="es-CO" sz="3200" b="1" u="sng" dirty="0">
                <a:effectLst/>
                <a:latin typeface="Bookman Old Style" panose="02050604050505020204" pitchFamily="18" charset="0"/>
                <a:ea typeface="Calibri" panose="020F0502020204030204" pitchFamily="34" charset="0"/>
                <a:cs typeface="Times New Roman" panose="02020603050405020304" pitchFamily="18" charset="0"/>
              </a:rPr>
              <a:t>DEBEMOS SABER QUE NUESTRA FE VA A SER PROBADA CON MUCHAS Y DIVERSAS DIFICULTADES </a:t>
            </a:r>
            <a:endParaRPr lang="es-CO" sz="32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D683F13D-CFBE-7C83-D3C9-F6A8D8EC2DF8}"/>
              </a:ext>
            </a:extLst>
          </p:cNvPr>
          <p:cNvSpPr txBox="1"/>
          <p:nvPr/>
        </p:nvSpPr>
        <p:spPr>
          <a:xfrm>
            <a:off x="849086" y="2570504"/>
            <a:ext cx="10493828" cy="2674963"/>
          </a:xfrm>
          <a:prstGeom prst="rect">
            <a:avLst/>
          </a:prstGeom>
          <a:noFill/>
        </p:spPr>
        <p:txBody>
          <a:bodyPr wrap="square">
            <a:spAutoFit/>
          </a:bodyPr>
          <a:lstStyle/>
          <a:p>
            <a:pPr algn="just">
              <a:lnSpc>
                <a:spcPct val="107000"/>
              </a:lnSpc>
              <a:spcAft>
                <a:spcPts val="800"/>
              </a:spcAft>
            </a:pPr>
            <a:r>
              <a:rPr lang="es-CO" sz="3200" dirty="0">
                <a:effectLst/>
                <a:latin typeface="Calibri" panose="020F0502020204030204" pitchFamily="34" charset="0"/>
                <a:ea typeface="Calibri" panose="020F0502020204030204" pitchFamily="34" charset="0"/>
                <a:cs typeface="Times New Roman" panose="02020603050405020304" pitchFamily="18" charset="0"/>
              </a:rPr>
              <a:t>SANTIAGO 1:3-4 Ustedes ya saben que así se pone a prueba su fe, y eso los hará más pacientes. Ahora bien, la paciencia debe alcanzar la meta de hacerlos completamente maduros y mantenerlos sin defecto. </a:t>
            </a:r>
          </a:p>
          <a:p>
            <a:pPr algn="just">
              <a:lnSpc>
                <a:spcPct val="107000"/>
              </a:lnSpc>
              <a:spcAft>
                <a:spcPts val="800"/>
              </a:spcAft>
            </a:pPr>
            <a:endParaRPr lang="es-CO" sz="24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3495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77E86A-5B21-5A2E-5F03-3638E6FC101D}"/>
              </a:ext>
            </a:extLst>
          </p:cNvPr>
          <p:cNvSpPr>
            <a:spLocks noGrp="1"/>
          </p:cNvSpPr>
          <p:nvPr>
            <p:ph type="title"/>
          </p:nvPr>
        </p:nvSpPr>
        <p:spPr>
          <a:xfrm>
            <a:off x="1295402" y="661503"/>
            <a:ext cx="9601196" cy="1303867"/>
          </a:xfrm>
        </p:spPr>
        <p:txBody>
          <a:bodyPr>
            <a:noAutofit/>
          </a:bodyPr>
          <a:lstStyle/>
          <a:p>
            <a:pPr>
              <a:lnSpc>
                <a:spcPct val="107000"/>
              </a:lnSpc>
              <a:spcAft>
                <a:spcPts val="800"/>
              </a:spcAft>
            </a:pPr>
            <a:br>
              <a:rPr lang="es-CO" sz="3200" b="1" u="sng" dirty="0">
                <a:effectLst/>
                <a:latin typeface="Bookman Old Style" panose="02050604050505020204" pitchFamily="18" charset="0"/>
                <a:ea typeface="Calibri" panose="020F0502020204030204" pitchFamily="34" charset="0"/>
                <a:cs typeface="Times New Roman" panose="02020603050405020304" pitchFamily="18" charset="0"/>
              </a:rPr>
            </a:br>
            <a:r>
              <a:rPr lang="es-CO" sz="3200" b="1" u="sng" dirty="0">
                <a:effectLst/>
                <a:latin typeface="Bookman Old Style" panose="02050604050505020204" pitchFamily="18" charset="0"/>
                <a:ea typeface="Calibri" panose="020F0502020204030204" pitchFamily="34" charset="0"/>
                <a:cs typeface="Times New Roman" panose="02020603050405020304" pitchFamily="18" charset="0"/>
              </a:rPr>
              <a:t>DEBEMOS SABER QUE NUESTRA FE VA A SER PROBADA CON MUCHAS Y DIVERSAS DIFICULTADES </a:t>
            </a:r>
            <a:endParaRPr lang="es-CO" sz="32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D683F13D-CFBE-7C83-D3C9-F6A8D8EC2DF8}"/>
              </a:ext>
            </a:extLst>
          </p:cNvPr>
          <p:cNvSpPr txBox="1"/>
          <p:nvPr/>
        </p:nvSpPr>
        <p:spPr>
          <a:xfrm>
            <a:off x="849086" y="2570504"/>
            <a:ext cx="10493828" cy="3760068"/>
          </a:xfrm>
          <a:prstGeom prst="rect">
            <a:avLst/>
          </a:prstGeom>
          <a:noFill/>
        </p:spPr>
        <p:txBody>
          <a:bodyPr wrap="square">
            <a:spAutoFit/>
          </a:bodyPr>
          <a:lstStyle/>
          <a:p>
            <a:pPr algn="just">
              <a:lnSpc>
                <a:spcPct val="107000"/>
              </a:lnSpc>
              <a:spcAft>
                <a:spcPts val="800"/>
              </a:spcAft>
            </a:pPr>
            <a:r>
              <a:rPr lang="es-CO" sz="2800" dirty="0">
                <a:effectLst/>
                <a:latin typeface="Calibri" panose="020F0502020204030204" pitchFamily="34" charset="0"/>
                <a:ea typeface="Calibri" panose="020F0502020204030204" pitchFamily="34" charset="0"/>
                <a:cs typeface="Times New Roman" panose="02020603050405020304" pitchFamily="18" charset="0"/>
              </a:rPr>
              <a:t>HEBREOS 6:12-15 PDT no queremos que se vuelvan perezosos. Mas bien, sigan el ejemplo de los que reciben las promesas de Dios porque tienen fe y paciencia. Dios le hizo una promesa a Abraham y como no había nadie mas grande que Él por quien jurar, juró por sí mismo. Así que Él se comprometió consigo mismo a cumplir esa promesa. Dios dijo: “Verdaderamente te bendeciré y te daré muchos descendientes” Abraham esperó con paciencia que eso se cumpliera y recibió lo prometido. </a:t>
            </a:r>
          </a:p>
        </p:txBody>
      </p:sp>
    </p:spTree>
    <p:extLst>
      <p:ext uri="{BB962C8B-B14F-4D97-AF65-F5344CB8AC3E}">
        <p14:creationId xmlns:p14="http://schemas.microsoft.com/office/powerpoint/2010/main" val="2899446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11EAE2-F7EA-D206-AB4C-D2176AAF18E4}"/>
              </a:ext>
            </a:extLst>
          </p:cNvPr>
          <p:cNvSpPr>
            <a:spLocks noGrp="1"/>
          </p:cNvSpPr>
          <p:nvPr>
            <p:ph type="ctrTitle"/>
          </p:nvPr>
        </p:nvSpPr>
        <p:spPr>
          <a:xfrm>
            <a:off x="2688165" y="2416628"/>
            <a:ext cx="6815669" cy="2024743"/>
          </a:xfrm>
        </p:spPr>
        <p:txBody>
          <a:bodyPr/>
          <a:lstStyle/>
          <a:p>
            <a:r>
              <a:rPr lang="es-CO" dirty="0"/>
              <a:t>¿CÓMO APLICAMOS NUESTRA FE?</a:t>
            </a:r>
          </a:p>
        </p:txBody>
      </p:sp>
    </p:spTree>
    <p:extLst>
      <p:ext uri="{BB962C8B-B14F-4D97-AF65-F5344CB8AC3E}">
        <p14:creationId xmlns:p14="http://schemas.microsoft.com/office/powerpoint/2010/main" val="846699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446E20-551E-C8AC-BBA8-D0EE047F5CD7}"/>
              </a:ext>
            </a:extLst>
          </p:cNvPr>
          <p:cNvSpPr>
            <a:spLocks noGrp="1"/>
          </p:cNvSpPr>
          <p:nvPr>
            <p:ph type="title"/>
          </p:nvPr>
        </p:nvSpPr>
        <p:spPr>
          <a:xfrm>
            <a:off x="1295402" y="987552"/>
            <a:ext cx="9601196" cy="710619"/>
          </a:xfrm>
        </p:spPr>
        <p:txBody>
          <a:bodyPr>
            <a:normAutofit fontScale="90000"/>
          </a:bodyPr>
          <a:lstStyle/>
          <a:p>
            <a:br>
              <a:rPr lang="es-CO" sz="3100" b="1" dirty="0">
                <a:effectLst/>
                <a:latin typeface="Bookman Old Style" panose="02050604050505020204" pitchFamily="18" charset="0"/>
                <a:ea typeface="Calibri" panose="020F0502020204030204" pitchFamily="34" charset="0"/>
                <a:cs typeface="Times New Roman" panose="02020603050405020304" pitchFamily="18" charset="0"/>
              </a:rPr>
            </a:br>
            <a:r>
              <a:rPr lang="es-CO" sz="3100" b="1" dirty="0">
                <a:effectLst/>
                <a:latin typeface="Bookman Old Style" panose="02050604050505020204" pitchFamily="18" charset="0"/>
                <a:ea typeface="Calibri" panose="020F0502020204030204" pitchFamily="34" charset="0"/>
                <a:cs typeface="Times New Roman" panose="02020603050405020304" pitchFamily="18" charset="0"/>
              </a:rPr>
              <a:t>EJEMPLOS DE PERSONAS QUE ACTUARON BAJO SU CRITERIO Y NO BAJO LA VOLUNTAD DE DIOS</a:t>
            </a:r>
            <a:r>
              <a:rPr lang="es-CO" sz="1800" dirty="0">
                <a:effectLst/>
                <a:latin typeface="Calibri" panose="020F0502020204030204" pitchFamily="34" charset="0"/>
                <a:ea typeface="Calibri" panose="020F0502020204030204" pitchFamily="34" charset="0"/>
                <a:cs typeface="Times New Roman" panose="02020603050405020304" pitchFamily="18" charset="0"/>
              </a:rPr>
              <a:t>: </a:t>
            </a:r>
            <a:br>
              <a:rPr lang="es-CO" sz="1800" dirty="0">
                <a:effectLst/>
                <a:latin typeface="Calibri" panose="020F0502020204030204" pitchFamily="34" charset="0"/>
                <a:ea typeface="Calibri" panose="020F0502020204030204" pitchFamily="34" charset="0"/>
                <a:cs typeface="Times New Roman" panose="02020603050405020304" pitchFamily="18" charset="0"/>
              </a:rPr>
            </a:br>
            <a:endParaRPr lang="es-CO" dirty="0"/>
          </a:p>
        </p:txBody>
      </p:sp>
      <p:sp>
        <p:nvSpPr>
          <p:cNvPr id="3" name="Marcador de contenido 2">
            <a:extLst>
              <a:ext uri="{FF2B5EF4-FFF2-40B4-BE49-F238E27FC236}">
                <a16:creationId xmlns:a16="http://schemas.microsoft.com/office/drawing/2014/main" id="{0EBD9C29-E6E6-D3D6-58A8-B3B492197234}"/>
              </a:ext>
            </a:extLst>
          </p:cNvPr>
          <p:cNvSpPr>
            <a:spLocks noGrp="1"/>
          </p:cNvSpPr>
          <p:nvPr>
            <p:ph sz="half" idx="1"/>
          </p:nvPr>
        </p:nvSpPr>
        <p:spPr>
          <a:xfrm>
            <a:off x="1298448" y="1850571"/>
            <a:ext cx="4718304" cy="4019877"/>
          </a:xfrm>
        </p:spPr>
        <p:txBody>
          <a:bodyPr>
            <a:normAutofit fontScale="92500"/>
          </a:bodyPr>
          <a:lstStyle/>
          <a:p>
            <a:pPr algn="just">
              <a:lnSpc>
                <a:spcPct val="107000"/>
              </a:lnSpc>
              <a:spcAft>
                <a:spcPts val="800"/>
              </a:spcAft>
            </a:pPr>
            <a:r>
              <a:rPr lang="es-CO" sz="1800" b="1" u="sng" dirty="0">
                <a:effectLst/>
                <a:latin typeface="Calibri" panose="020F0502020204030204" pitchFamily="34" charset="0"/>
                <a:ea typeface="Calibri" panose="020F0502020204030204" pitchFamily="34" charset="0"/>
                <a:cs typeface="Times New Roman" panose="02020603050405020304" pitchFamily="18" charset="0"/>
              </a:rPr>
              <a:t>ADAN Y EVA: </a:t>
            </a:r>
            <a:r>
              <a:rPr lang="es-CO" sz="1800" dirty="0">
                <a:effectLst/>
                <a:latin typeface="Calibri" panose="020F0502020204030204" pitchFamily="34" charset="0"/>
                <a:ea typeface="Calibri" panose="020F0502020204030204" pitchFamily="34" charset="0"/>
                <a:cs typeface="Times New Roman" panose="02020603050405020304" pitchFamily="18" charset="0"/>
              </a:rPr>
              <a:t>nos demuestran como solucionamos las cosas cada vez que pecamos y vienen las consecuencias. </a:t>
            </a:r>
          </a:p>
          <a:p>
            <a:pPr algn="just">
              <a:lnSpc>
                <a:spcPct val="107000"/>
              </a:lnSpc>
              <a:spcAft>
                <a:spcPts val="800"/>
              </a:spcAft>
            </a:pPr>
            <a:r>
              <a:rPr lang="es-CO" sz="1800" b="1" u="sng" dirty="0">
                <a:effectLst/>
                <a:latin typeface="Calibri" panose="020F0502020204030204" pitchFamily="34" charset="0"/>
                <a:ea typeface="Calibri" panose="020F0502020204030204" pitchFamily="34" charset="0"/>
                <a:cs typeface="Times New Roman" panose="02020603050405020304" pitchFamily="18" charset="0"/>
              </a:rPr>
              <a:t>SARA Y ABRAHAM: </a:t>
            </a:r>
            <a:r>
              <a:rPr lang="es-CO" sz="1800" dirty="0">
                <a:effectLst/>
                <a:latin typeface="Calibri" panose="020F0502020204030204" pitchFamily="34" charset="0"/>
                <a:ea typeface="Calibri" panose="020F0502020204030204" pitchFamily="34" charset="0"/>
                <a:cs typeface="Times New Roman" panose="02020603050405020304" pitchFamily="18" charset="0"/>
              </a:rPr>
              <a:t>nos demuestran que debemos esperar el cumplimiento de las promesas y no buscar nuestra forma de cumplirlas. </a:t>
            </a:r>
          </a:p>
          <a:p>
            <a:r>
              <a:rPr lang="es-CO" sz="1800" b="1" u="sng" dirty="0">
                <a:effectLst/>
                <a:latin typeface="Calibri" panose="020F0502020204030204" pitchFamily="34" charset="0"/>
                <a:ea typeface="Calibri" panose="020F0502020204030204" pitchFamily="34" charset="0"/>
                <a:cs typeface="Times New Roman" panose="02020603050405020304" pitchFamily="18" charset="0"/>
              </a:rPr>
              <a:t>ASÁ </a:t>
            </a:r>
            <a:r>
              <a:rPr lang="es-CO" sz="1800" dirty="0">
                <a:effectLst/>
                <a:latin typeface="Calibri" panose="020F0502020204030204" pitchFamily="34" charset="0"/>
                <a:ea typeface="Calibri" panose="020F0502020204030204" pitchFamily="34" charset="0"/>
                <a:cs typeface="Times New Roman" panose="02020603050405020304" pitchFamily="18" charset="0"/>
              </a:rPr>
              <a:t>(Rey de Judá) 2 CRONICAS 15 Y 16: a pesar de que Dios lo había ayudado en todo en las anteriores ocasiones, llegó un tiempo de guerra y desconfió de que Dios lo ayudaría y buscó la ayuda de su propio enemigo, dándole incluso los tesoros del templo de Dios. 16:1 y 16:7-9 </a:t>
            </a:r>
          </a:p>
          <a:p>
            <a:endParaRPr lang="es-CO" dirty="0"/>
          </a:p>
        </p:txBody>
      </p:sp>
      <p:sp>
        <p:nvSpPr>
          <p:cNvPr id="4" name="Marcador de contenido 3">
            <a:extLst>
              <a:ext uri="{FF2B5EF4-FFF2-40B4-BE49-F238E27FC236}">
                <a16:creationId xmlns:a16="http://schemas.microsoft.com/office/drawing/2014/main" id="{D8380999-0677-9BAD-EC36-2547A4F57BD6}"/>
              </a:ext>
            </a:extLst>
          </p:cNvPr>
          <p:cNvSpPr>
            <a:spLocks noGrp="1"/>
          </p:cNvSpPr>
          <p:nvPr>
            <p:ph sz="half" idx="2"/>
          </p:nvPr>
        </p:nvSpPr>
        <p:spPr>
          <a:xfrm>
            <a:off x="6181344" y="1850571"/>
            <a:ext cx="4718304" cy="4019877"/>
          </a:xfrm>
        </p:spPr>
        <p:txBody>
          <a:bodyPr>
            <a:normAutofit fontScale="92500"/>
          </a:bodyPr>
          <a:lstStyle/>
          <a:p>
            <a:pPr algn="just">
              <a:lnSpc>
                <a:spcPct val="107000"/>
              </a:lnSpc>
              <a:spcAft>
                <a:spcPts val="800"/>
              </a:spcAft>
            </a:pPr>
            <a:r>
              <a:rPr lang="es-CO" sz="1800" b="1" u="sng" dirty="0">
                <a:effectLst/>
                <a:latin typeface="Calibri" panose="020F0502020204030204" pitchFamily="34" charset="0"/>
                <a:ea typeface="Calibri" panose="020F0502020204030204" pitchFamily="34" charset="0"/>
                <a:cs typeface="Times New Roman" panose="02020603050405020304" pitchFamily="18" charset="0"/>
              </a:rPr>
              <a:t>AMASÍAS</a:t>
            </a:r>
            <a:r>
              <a:rPr lang="es-CO" sz="1800" dirty="0">
                <a:effectLst/>
                <a:latin typeface="Calibri" panose="020F0502020204030204" pitchFamily="34" charset="0"/>
                <a:ea typeface="Calibri" panose="020F0502020204030204" pitchFamily="34" charset="0"/>
                <a:cs typeface="Times New Roman" panose="02020603050405020304" pitchFamily="18" charset="0"/>
              </a:rPr>
              <a:t> 2 CRONICAS 25 planeó atacar invirtiendo recursos, pero de una forma que Dios no aprobaba y perdió lo que invirtió, terminó en problemas con esas personas y le hicieron daño al pueblo 25:5-13. </a:t>
            </a:r>
            <a:r>
              <a:rPr lang="es-CO" sz="1800" dirty="0" err="1">
                <a:effectLst/>
                <a:latin typeface="Calibri" panose="020F0502020204030204" pitchFamily="34" charset="0"/>
                <a:ea typeface="Calibri" panose="020F0502020204030204" pitchFamily="34" charset="0"/>
                <a:cs typeface="Times New Roman" panose="02020603050405020304" pitchFamily="18" charset="0"/>
              </a:rPr>
              <a:t>Amasías</a:t>
            </a:r>
            <a:r>
              <a:rPr lang="es-CO" sz="1800" dirty="0">
                <a:effectLst/>
                <a:latin typeface="Calibri" panose="020F0502020204030204" pitchFamily="34" charset="0"/>
                <a:ea typeface="Calibri" panose="020F0502020204030204" pitchFamily="34" charset="0"/>
                <a:cs typeface="Times New Roman" panose="02020603050405020304" pitchFamily="18" charset="0"/>
              </a:rPr>
              <a:t> obedeció a Dios, aunque no lo hizo con sinceridad 25:2</a:t>
            </a:r>
          </a:p>
          <a:p>
            <a:pPr algn="just">
              <a:lnSpc>
                <a:spcPct val="107000"/>
              </a:lnSpc>
              <a:spcAft>
                <a:spcPts val="800"/>
              </a:spcAft>
            </a:pPr>
            <a:r>
              <a:rPr lang="es-CO" sz="1800" b="1" u="sng" dirty="0">
                <a:effectLst/>
                <a:latin typeface="Calibri" panose="020F0502020204030204" pitchFamily="34" charset="0"/>
                <a:ea typeface="Calibri" panose="020F0502020204030204" pitchFamily="34" charset="0"/>
                <a:cs typeface="Times New Roman" panose="02020603050405020304" pitchFamily="18" charset="0"/>
              </a:rPr>
              <a:t>JOSAFAT</a:t>
            </a:r>
            <a:r>
              <a:rPr lang="es-CO" sz="1800" dirty="0">
                <a:effectLst/>
                <a:latin typeface="Calibri" panose="020F0502020204030204" pitchFamily="34" charset="0"/>
                <a:ea typeface="Calibri" panose="020F0502020204030204" pitchFamily="34" charset="0"/>
                <a:cs typeface="Times New Roman" panose="02020603050405020304" pitchFamily="18" charset="0"/>
              </a:rPr>
              <a:t> 2 CRONICAS 20 DIOS DESTRUYÓ LOS BARCOS: para hacer negocios, Josafat se unió con el rey de Israel y perdió lo que invirtió. 20:32-37</a:t>
            </a:r>
          </a:p>
          <a:p>
            <a:endParaRPr lang="es-CO" dirty="0"/>
          </a:p>
        </p:txBody>
      </p:sp>
    </p:spTree>
    <p:extLst>
      <p:ext uri="{BB962C8B-B14F-4D97-AF65-F5344CB8AC3E}">
        <p14:creationId xmlns:p14="http://schemas.microsoft.com/office/powerpoint/2010/main" val="2844293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11EAE2-F7EA-D206-AB4C-D2176AAF18E4}"/>
              </a:ext>
            </a:extLst>
          </p:cNvPr>
          <p:cNvSpPr>
            <a:spLocks noGrp="1"/>
          </p:cNvSpPr>
          <p:nvPr>
            <p:ph type="ctrTitle"/>
          </p:nvPr>
        </p:nvSpPr>
        <p:spPr>
          <a:xfrm>
            <a:off x="2688165" y="2416628"/>
            <a:ext cx="6815669" cy="2830286"/>
          </a:xfrm>
        </p:spPr>
        <p:txBody>
          <a:bodyPr/>
          <a:lstStyle/>
          <a:p>
            <a:br>
              <a:rPr lang="es-CO" dirty="0"/>
            </a:br>
            <a:br>
              <a:rPr lang="es-CO" dirty="0"/>
            </a:br>
            <a:r>
              <a:rPr lang="es-CO" dirty="0"/>
              <a:t>¿CUÁL ES EL PELIGRO DE APLICAR MAL MI FE?</a:t>
            </a:r>
          </a:p>
        </p:txBody>
      </p:sp>
    </p:spTree>
    <p:extLst>
      <p:ext uri="{BB962C8B-B14F-4D97-AF65-F5344CB8AC3E}">
        <p14:creationId xmlns:p14="http://schemas.microsoft.com/office/powerpoint/2010/main" val="766051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5824220-4A11-555B-2BD9-75E8362C9D44}"/>
              </a:ext>
            </a:extLst>
          </p:cNvPr>
          <p:cNvSpPr txBox="1"/>
          <p:nvPr/>
        </p:nvSpPr>
        <p:spPr>
          <a:xfrm>
            <a:off x="827314" y="799162"/>
            <a:ext cx="10537372" cy="5597814"/>
          </a:xfrm>
          <a:prstGeom prst="rect">
            <a:avLst/>
          </a:prstGeom>
          <a:noFill/>
        </p:spPr>
        <p:txBody>
          <a:bodyPr wrap="square">
            <a:spAutoFit/>
          </a:bodyPr>
          <a:lstStyle/>
          <a:p>
            <a:pPr marL="342900" lvl="0" indent="-342900" algn="just">
              <a:lnSpc>
                <a:spcPct val="107000"/>
              </a:lnSpc>
              <a:buFont typeface="+mj-lt"/>
              <a:buAutoNum type="arabicPeriod"/>
            </a:pPr>
            <a:r>
              <a:rPr lang="es-CO" sz="2800" dirty="0">
                <a:effectLst/>
                <a:latin typeface="Bookman Old Style" panose="02050604050505020204" pitchFamily="18" charset="0"/>
                <a:ea typeface="Calibri" panose="020F0502020204030204" pitchFamily="34" charset="0"/>
                <a:cs typeface="Times New Roman" panose="02020603050405020304" pitchFamily="18" charset="0"/>
              </a:rPr>
              <a:t>Nos genera una idea de Dios que no es cierta y nos aleja de Él</a:t>
            </a:r>
            <a:r>
              <a:rPr lang="es-CO" sz="2800" dirty="0">
                <a:latin typeface="Bookman Old Style" panose="02050604050505020204" pitchFamily="18" charset="0"/>
                <a:ea typeface="Calibri" panose="020F0502020204030204" pitchFamily="34" charset="0"/>
                <a:cs typeface="Times New Roman" panose="02020603050405020304" pitchFamily="18" charset="0"/>
              </a:rPr>
              <a:t>, porque pensamos:</a:t>
            </a:r>
            <a:endParaRPr lang="es-CO" sz="2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s-CO" sz="2800" dirty="0">
                <a:effectLst/>
                <a:latin typeface="Bookman Old Style" panose="02050604050505020204" pitchFamily="18" charset="0"/>
                <a:ea typeface="Calibri" panose="020F0502020204030204" pitchFamily="34" charset="0"/>
                <a:cs typeface="Times New Roman" panose="02020603050405020304" pitchFamily="18" charset="0"/>
              </a:rPr>
              <a:t>Que sus promesas no son para nosotros </a:t>
            </a:r>
          </a:p>
          <a:p>
            <a:pPr marL="342900" lvl="0" indent="-342900" algn="just">
              <a:lnSpc>
                <a:spcPct val="107000"/>
              </a:lnSpc>
              <a:buFont typeface="Calibri" panose="020F0502020204030204" pitchFamily="34" charset="0"/>
              <a:buChar char="-"/>
            </a:pPr>
            <a:r>
              <a:rPr lang="es-CO" sz="2800" dirty="0">
                <a:effectLst/>
                <a:latin typeface="Bookman Old Style" panose="02050604050505020204" pitchFamily="18" charset="0"/>
                <a:ea typeface="Calibri" panose="020F0502020204030204" pitchFamily="34" charset="0"/>
                <a:cs typeface="Times New Roman" panose="02020603050405020304" pitchFamily="18" charset="0"/>
              </a:rPr>
              <a:t>Que Dios está enojado con nosotros </a:t>
            </a:r>
          </a:p>
          <a:p>
            <a:pPr marL="342900" lvl="0" indent="-342900" algn="just">
              <a:lnSpc>
                <a:spcPct val="107000"/>
              </a:lnSpc>
              <a:buFont typeface="Calibri" panose="020F0502020204030204" pitchFamily="34" charset="0"/>
              <a:buChar char="-"/>
            </a:pPr>
            <a:r>
              <a:rPr lang="es-CO" sz="2800" dirty="0">
                <a:effectLst/>
                <a:latin typeface="Bookman Old Style" panose="02050604050505020204" pitchFamily="18" charset="0"/>
                <a:ea typeface="Calibri" panose="020F0502020204030204" pitchFamily="34" charset="0"/>
                <a:cs typeface="Times New Roman" panose="02020603050405020304" pitchFamily="18" charset="0"/>
              </a:rPr>
              <a:t>Dudamos de que Dios quiera usar su poder para bendecirnos</a:t>
            </a:r>
          </a:p>
          <a:p>
            <a:pPr marL="342900" lvl="0" indent="-342900" algn="just">
              <a:lnSpc>
                <a:spcPct val="107000"/>
              </a:lnSpc>
              <a:buFont typeface="Calibri" panose="020F0502020204030204" pitchFamily="34" charset="0"/>
              <a:buChar char="-"/>
            </a:pPr>
            <a:r>
              <a:rPr lang="es-CO" sz="2800" dirty="0">
                <a:effectLst/>
                <a:latin typeface="Bookman Old Style" panose="02050604050505020204" pitchFamily="18" charset="0"/>
                <a:ea typeface="Calibri" panose="020F0502020204030204" pitchFamily="34" charset="0"/>
                <a:cs typeface="Times New Roman" panose="02020603050405020304" pitchFamily="18" charset="0"/>
              </a:rPr>
              <a:t>Llega el momento en que ya no esperamos nada de Dios y buscamos nuestras soluciones. </a:t>
            </a:r>
          </a:p>
          <a:p>
            <a:pPr lvl="0" algn="just">
              <a:lnSpc>
                <a:spcPct val="107000"/>
              </a:lnSpc>
            </a:pPr>
            <a:r>
              <a:rPr lang="es-CO" sz="2800" dirty="0">
                <a:effectLst/>
                <a:latin typeface="Bookman Old Style" panose="02050604050505020204" pitchFamily="18" charset="0"/>
                <a:ea typeface="Calibri" panose="020F0502020204030204" pitchFamily="34" charset="0"/>
                <a:cs typeface="Times New Roman" panose="02020603050405020304" pitchFamily="18" charset="0"/>
              </a:rPr>
              <a:t>2.No se perfecciona, ni fortalece nuestra fe</a:t>
            </a:r>
          </a:p>
          <a:p>
            <a:pPr lvl="0" algn="just">
              <a:lnSpc>
                <a:spcPct val="107000"/>
              </a:lnSpc>
            </a:pPr>
            <a:r>
              <a:rPr lang="es-CO" sz="2800" dirty="0">
                <a:effectLst/>
                <a:latin typeface="Bookman Old Style" panose="02050604050505020204" pitchFamily="18" charset="0"/>
                <a:ea typeface="Calibri" panose="020F0502020204030204" pitchFamily="34" charset="0"/>
                <a:cs typeface="Times New Roman" panose="02020603050405020304" pitchFamily="18" charset="0"/>
              </a:rPr>
              <a:t>3. Nos desanimamos para dedicar tiempo y atención a Dios </a:t>
            </a:r>
          </a:p>
          <a:p>
            <a:pPr lvl="0" algn="just">
              <a:lnSpc>
                <a:spcPct val="107000"/>
              </a:lnSpc>
            </a:pPr>
            <a:r>
              <a:rPr lang="es-CO" sz="2800" dirty="0">
                <a:effectLst/>
                <a:latin typeface="Bookman Old Style" panose="02050604050505020204" pitchFamily="18" charset="0"/>
                <a:ea typeface="Calibri" panose="020F0502020204030204" pitchFamily="34" charset="0"/>
                <a:cs typeface="Times New Roman" panose="02020603050405020304" pitchFamily="18" charset="0"/>
              </a:rPr>
              <a:t>4. Impide que terminemos nuestro propósito </a:t>
            </a:r>
          </a:p>
          <a:p>
            <a:pPr lvl="0" algn="just">
              <a:lnSpc>
                <a:spcPct val="107000"/>
              </a:lnSpc>
              <a:spcAft>
                <a:spcPts val="800"/>
              </a:spcAft>
            </a:pPr>
            <a:r>
              <a:rPr lang="es-CO" sz="2800" dirty="0">
                <a:effectLst/>
                <a:latin typeface="Bookman Old Style" panose="02050604050505020204" pitchFamily="18" charset="0"/>
                <a:ea typeface="Calibri" panose="020F0502020204030204" pitchFamily="34" charset="0"/>
                <a:cs typeface="Times New Roman" panose="02020603050405020304" pitchFamily="18" charset="0"/>
              </a:rPr>
              <a:t>5. Desagradamos a Dios </a:t>
            </a:r>
          </a:p>
        </p:txBody>
      </p:sp>
    </p:spTree>
    <p:extLst>
      <p:ext uri="{BB962C8B-B14F-4D97-AF65-F5344CB8AC3E}">
        <p14:creationId xmlns:p14="http://schemas.microsoft.com/office/powerpoint/2010/main" val="4185923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11EAE2-F7EA-D206-AB4C-D2176AAF18E4}"/>
              </a:ext>
            </a:extLst>
          </p:cNvPr>
          <p:cNvSpPr>
            <a:spLocks noGrp="1"/>
          </p:cNvSpPr>
          <p:nvPr>
            <p:ph type="ctrTitle"/>
          </p:nvPr>
        </p:nvSpPr>
        <p:spPr>
          <a:xfrm>
            <a:off x="2927651" y="2013857"/>
            <a:ext cx="6815669" cy="2830286"/>
          </a:xfrm>
        </p:spPr>
        <p:txBody>
          <a:bodyPr/>
          <a:lstStyle/>
          <a:p>
            <a:br>
              <a:rPr lang="es-CO" dirty="0"/>
            </a:br>
            <a:br>
              <a:rPr lang="es-CO" dirty="0"/>
            </a:br>
            <a:r>
              <a:rPr lang="es-CO" dirty="0"/>
              <a:t>¿CÓMO SE APLICA CORRECTAMENTE LA FE?</a:t>
            </a:r>
          </a:p>
        </p:txBody>
      </p:sp>
    </p:spTree>
    <p:extLst>
      <p:ext uri="{BB962C8B-B14F-4D97-AF65-F5344CB8AC3E}">
        <p14:creationId xmlns:p14="http://schemas.microsoft.com/office/powerpoint/2010/main" val="973121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77E86A-5B21-5A2E-5F03-3638E6FC101D}"/>
              </a:ext>
            </a:extLst>
          </p:cNvPr>
          <p:cNvSpPr>
            <a:spLocks noGrp="1"/>
          </p:cNvSpPr>
          <p:nvPr>
            <p:ph type="title"/>
          </p:nvPr>
        </p:nvSpPr>
        <p:spPr/>
        <p:txBody>
          <a:bodyPr>
            <a:normAutofit/>
          </a:bodyPr>
          <a:lstStyle/>
          <a:p>
            <a:pPr>
              <a:lnSpc>
                <a:spcPct val="107000"/>
              </a:lnSpc>
              <a:spcAft>
                <a:spcPts val="800"/>
              </a:spcAft>
            </a:pPr>
            <a:r>
              <a:rPr lang="es-CO" sz="3600" dirty="0">
                <a:effectLst/>
                <a:latin typeface="Bookman Old Style" panose="02050604050505020204" pitchFamily="18" charset="0"/>
                <a:ea typeface="Calibri" panose="020F0502020204030204" pitchFamily="34" charset="0"/>
                <a:cs typeface="Times New Roman" panose="02020603050405020304" pitchFamily="18" charset="0"/>
              </a:rPr>
              <a:t>Volvemos a Hebreos 11:1</a:t>
            </a:r>
            <a:br>
              <a:rPr lang="es-CO" sz="3600" dirty="0">
                <a:effectLst/>
                <a:latin typeface="Bookman Old Style" panose="02050604050505020204" pitchFamily="18" charset="0"/>
                <a:ea typeface="Calibri" panose="020F0502020204030204" pitchFamily="34" charset="0"/>
                <a:cs typeface="Times New Roman" panose="02020603050405020304" pitchFamily="18" charset="0"/>
              </a:rPr>
            </a:br>
            <a:endParaRPr lang="es-CO" sz="3600" dirty="0">
              <a:latin typeface="Bookman Old Style" panose="02050604050505020204" pitchFamily="18" charset="0"/>
            </a:endParaRPr>
          </a:p>
        </p:txBody>
      </p:sp>
      <p:sp>
        <p:nvSpPr>
          <p:cNvPr id="4" name="CuadroTexto 3">
            <a:extLst>
              <a:ext uri="{FF2B5EF4-FFF2-40B4-BE49-F238E27FC236}">
                <a16:creationId xmlns:a16="http://schemas.microsoft.com/office/drawing/2014/main" id="{D683F13D-CFBE-7C83-D3C9-F6A8D8EC2DF8}"/>
              </a:ext>
            </a:extLst>
          </p:cNvPr>
          <p:cNvSpPr txBox="1"/>
          <p:nvPr/>
        </p:nvSpPr>
        <p:spPr>
          <a:xfrm>
            <a:off x="1295402" y="2863842"/>
            <a:ext cx="9601196" cy="3416320"/>
          </a:xfrm>
          <a:prstGeom prst="rect">
            <a:avLst/>
          </a:prstGeom>
          <a:noFill/>
        </p:spPr>
        <p:txBody>
          <a:bodyPr wrap="square">
            <a:spAutoFit/>
          </a:bodyPr>
          <a:lstStyle/>
          <a:p>
            <a:pPr marL="742950" indent="-742950">
              <a:buAutoNum type="arabicPeriod"/>
            </a:pPr>
            <a:r>
              <a:rPr lang="es-CO" sz="3600" dirty="0">
                <a:effectLst/>
                <a:latin typeface="Bookman Old Style" panose="02050604050505020204" pitchFamily="18" charset="0"/>
                <a:ea typeface="Calibri" panose="020F0502020204030204" pitchFamily="34" charset="0"/>
                <a:cs typeface="Times New Roman" panose="02020603050405020304" pitchFamily="18" charset="0"/>
              </a:rPr>
              <a:t>Seguridad de que vamos a recibir lo que esperamos</a:t>
            </a:r>
          </a:p>
          <a:p>
            <a:br>
              <a:rPr lang="es-CO" sz="3600" dirty="0">
                <a:effectLst/>
                <a:latin typeface="Bookman Old Style" panose="02050604050505020204" pitchFamily="18" charset="0"/>
                <a:ea typeface="Calibri" panose="020F0502020204030204" pitchFamily="34" charset="0"/>
                <a:cs typeface="Times New Roman" panose="02020603050405020304" pitchFamily="18" charset="0"/>
              </a:rPr>
            </a:br>
            <a:r>
              <a:rPr lang="es-CO" sz="3600" dirty="0">
                <a:effectLst/>
                <a:latin typeface="Bookman Old Style" panose="02050604050505020204" pitchFamily="18" charset="0"/>
                <a:ea typeface="Calibri" panose="020F0502020204030204" pitchFamily="34" charset="0"/>
                <a:cs typeface="Times New Roman" panose="02020603050405020304" pitchFamily="18" charset="0"/>
              </a:rPr>
              <a:t>2. Estar convencido de que algo existe,          aún cuando no se pueda ver</a:t>
            </a:r>
            <a:br>
              <a:rPr lang="es-CO" sz="3600" dirty="0">
                <a:effectLst/>
                <a:latin typeface="Bookman Old Style" panose="02050604050505020204" pitchFamily="18" charset="0"/>
                <a:ea typeface="Calibri" panose="020F0502020204030204" pitchFamily="34" charset="0"/>
                <a:cs typeface="Times New Roman" panose="02020603050405020304" pitchFamily="18" charset="0"/>
              </a:rPr>
            </a:br>
            <a:endParaRPr lang="es-CO" sz="3600" dirty="0">
              <a:latin typeface="Bookman Old Style" panose="02050604050505020204" pitchFamily="18" charset="0"/>
            </a:endParaRPr>
          </a:p>
        </p:txBody>
      </p:sp>
    </p:spTree>
    <p:extLst>
      <p:ext uri="{BB962C8B-B14F-4D97-AF65-F5344CB8AC3E}">
        <p14:creationId xmlns:p14="http://schemas.microsoft.com/office/powerpoint/2010/main" val="3972441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77E86A-5B21-5A2E-5F03-3638E6FC101D}"/>
              </a:ext>
            </a:extLst>
          </p:cNvPr>
          <p:cNvSpPr>
            <a:spLocks noGrp="1"/>
          </p:cNvSpPr>
          <p:nvPr>
            <p:ph type="title"/>
          </p:nvPr>
        </p:nvSpPr>
        <p:spPr>
          <a:xfrm>
            <a:off x="1295402" y="807961"/>
            <a:ext cx="9601196" cy="1303867"/>
          </a:xfrm>
        </p:spPr>
        <p:txBody>
          <a:bodyPr>
            <a:noAutofit/>
          </a:bodyPr>
          <a:lstStyle/>
          <a:p>
            <a:pPr>
              <a:lnSpc>
                <a:spcPct val="107000"/>
              </a:lnSpc>
              <a:spcAft>
                <a:spcPts val="800"/>
              </a:spcAft>
            </a:pPr>
            <a:r>
              <a:rPr lang="es-CO" sz="3600" b="1" dirty="0">
                <a:effectLst/>
                <a:latin typeface="Bookman Old Style" panose="02050604050505020204" pitchFamily="18" charset="0"/>
                <a:ea typeface="Calibri" panose="020F0502020204030204" pitchFamily="34" charset="0"/>
                <a:cs typeface="Times New Roman" panose="02020603050405020304" pitchFamily="18" charset="0"/>
              </a:rPr>
              <a:t>Seguridad de que vamos a recibir lo que esperamos</a:t>
            </a:r>
            <a:br>
              <a:rPr lang="es-CO" sz="3600" dirty="0">
                <a:effectLst/>
                <a:latin typeface="Calibri" panose="020F0502020204030204" pitchFamily="34" charset="0"/>
                <a:ea typeface="Calibri" panose="020F0502020204030204" pitchFamily="34" charset="0"/>
                <a:cs typeface="Times New Roman" panose="02020603050405020304" pitchFamily="18" charset="0"/>
              </a:rPr>
            </a:br>
            <a:endParaRPr lang="es-CO" sz="3600" dirty="0">
              <a:latin typeface="Bookman Old Style" panose="02050604050505020204" pitchFamily="18" charset="0"/>
            </a:endParaRPr>
          </a:p>
        </p:txBody>
      </p:sp>
      <p:sp>
        <p:nvSpPr>
          <p:cNvPr id="4" name="CuadroTexto 3">
            <a:extLst>
              <a:ext uri="{FF2B5EF4-FFF2-40B4-BE49-F238E27FC236}">
                <a16:creationId xmlns:a16="http://schemas.microsoft.com/office/drawing/2014/main" id="{D683F13D-CFBE-7C83-D3C9-F6A8D8EC2DF8}"/>
              </a:ext>
            </a:extLst>
          </p:cNvPr>
          <p:cNvSpPr txBox="1"/>
          <p:nvPr/>
        </p:nvSpPr>
        <p:spPr>
          <a:xfrm>
            <a:off x="1295402" y="2863842"/>
            <a:ext cx="9601196" cy="2369880"/>
          </a:xfrm>
          <a:prstGeom prst="rect">
            <a:avLst/>
          </a:prstGeom>
          <a:noFill/>
        </p:spPr>
        <p:txBody>
          <a:bodyPr wrap="square">
            <a:spAutoFit/>
          </a:bodyPr>
          <a:lstStyle/>
          <a:p>
            <a:r>
              <a:rPr lang="es-CO" sz="2800" dirty="0">
                <a:effectLst/>
                <a:latin typeface="Bookman Old Style" panose="02050604050505020204" pitchFamily="18" charset="0"/>
                <a:ea typeface="Calibri" panose="020F0502020204030204" pitchFamily="34" charset="0"/>
                <a:cs typeface="Times New Roman" panose="02020603050405020304" pitchFamily="18" charset="0"/>
              </a:rPr>
              <a:t>Santiago 4:2b-3 No consiguen lo que quieren porque no se lo piden a Dios. Y cuándo le piden a Dios no reciben nada porque la razón por la que piden es mala, para poder gastar en sus propios placeres. </a:t>
            </a:r>
          </a:p>
          <a:p>
            <a:endParaRPr lang="es-CO" sz="3600" dirty="0">
              <a:latin typeface="Bookman Old Style" panose="02050604050505020204" pitchFamily="18" charset="0"/>
            </a:endParaRPr>
          </a:p>
        </p:txBody>
      </p:sp>
    </p:spTree>
    <p:extLst>
      <p:ext uri="{BB962C8B-B14F-4D97-AF65-F5344CB8AC3E}">
        <p14:creationId xmlns:p14="http://schemas.microsoft.com/office/powerpoint/2010/main" val="9605680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64</TotalTime>
  <Words>1681</Words>
  <Application>Microsoft Office PowerPoint</Application>
  <PresentationFormat>Panorámica</PresentationFormat>
  <Paragraphs>58</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Bookman Old Style</vt:lpstr>
      <vt:lpstr>Calibri</vt:lpstr>
      <vt:lpstr>Garamond</vt:lpstr>
      <vt:lpstr>Orgánico</vt:lpstr>
      <vt:lpstr>¿ESTÁ FUNCIONANDO MI FE?</vt:lpstr>
      <vt:lpstr>VEAMOS RAPIDAMENTE EL SIGNIFICADO DE FE: </vt:lpstr>
      <vt:lpstr>¿CÓMO APLICAMOS NUESTRA FE?</vt:lpstr>
      <vt:lpstr> EJEMPLOS DE PERSONAS QUE ACTUARON BAJO SU CRITERIO Y NO BAJO LA VOLUNTAD DE DIOS:  </vt:lpstr>
      <vt:lpstr>  ¿CUÁL ES EL PELIGRO DE APLICAR MAL MI FE?</vt:lpstr>
      <vt:lpstr>Presentación de PowerPoint</vt:lpstr>
      <vt:lpstr>  ¿CÓMO SE APLICA CORRECTAMENTE LA FE?</vt:lpstr>
      <vt:lpstr>Volvemos a Hebreos 11:1 </vt:lpstr>
      <vt:lpstr>Seguridad de que vamos a recibir lo que esperamos </vt:lpstr>
      <vt:lpstr>¿   ¿Cómo saber si lo que pido es lo mismo que Dios quiere darme o es lo que conviene?  </vt:lpstr>
      <vt:lpstr>¿   ¿Qué pasa cuando no creo y estoy inseguro de lo que quiero?  </vt:lpstr>
      <vt:lpstr>¿   ¿Cuándo he aplicado los puntos 1, 2 y 3 entonces sí recibo lo que le pido a Dios?  </vt:lpstr>
      <vt:lpstr>¿   ¿Cuándo he aplicado los puntos 1, 2 y 3 entonces sí recibo lo que le pido a Dios?  </vt:lpstr>
      <vt:lpstr>¿   2. Estar convencido de que algo existe, aún cuando no se pueda ver  </vt:lpstr>
      <vt:lpstr>Presentación de PowerPoint</vt:lpstr>
      <vt:lpstr>  ¿CÓMO SÉ Y LE DEMUESTRO A DIOS QUE TENGO FE EN ÉL? </vt:lpstr>
      <vt:lpstr>¿   POR LA OBEDIENCIA A LO QUE DIOS DICE EN ESO QUE LE PIDO. TODA ACCIÓN DE FE TIENE COMO CONSECUENCIA RECIBIR LO QUE PEDIMOS</vt:lpstr>
      <vt:lpstr>JESÚS ASÍ LO CREÓ, LO HIZO Y NOS DIO EJEMPLO </vt:lpstr>
      <vt:lpstr>EJEMPLOS DE FE Y SUS RESULTADOS </vt:lpstr>
      <vt:lpstr> DEBEMOS SABER QUE NUESTRA FE VA A SER PROBADA CON MUCHAS Y DIVERSAS DIFICULTADES </vt:lpstr>
      <vt:lpstr> DEBEMOS SABER QUE NUESTRA FE VA A SER PROBADA CON MUCHAS Y DIVERSAS DIFICULTADES </vt:lpstr>
      <vt:lpstr> DEBEMOS SABER QUE NUESTRA FE VA A SER PROBADA CON MUCHAS Y DIVERSAS DIFICULTADES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¿ESTÁ FUNCIONANDO MI FE?</dc:title>
  <dc:creator>UNIDAD ANDALUCIA</dc:creator>
  <cp:lastModifiedBy>UNIDAD ANDALUCIA</cp:lastModifiedBy>
  <cp:revision>6</cp:revision>
  <dcterms:created xsi:type="dcterms:W3CDTF">2023-02-05T02:18:28Z</dcterms:created>
  <dcterms:modified xsi:type="dcterms:W3CDTF">2023-02-05T03:22:31Z</dcterms:modified>
</cp:coreProperties>
</file>