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58" r:id="rId10"/>
    <p:sldId id="259" r:id="rId11"/>
    <p:sldId id="260" r:id="rId12"/>
    <p:sldId id="261" r:id="rId1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26"/>
    <p:restoredTop sz="94713"/>
  </p:normalViewPr>
  <p:slideViewPr>
    <p:cSldViewPr snapToGrid="0">
      <p:cViewPr varScale="1">
        <p:scale>
          <a:sx n="140" d="100"/>
          <a:sy n="140" d="100"/>
        </p:scale>
        <p:origin x="19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D63A0-D60E-BD4A-A8B7-68FFBC38EC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C5C1D7-2A83-C320-2A63-1630829FC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79E79A-08BC-021E-7286-0427F7A14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36A4-BFAB-DE47-9C39-49448E758DCB}" type="datetimeFigureOut">
              <a:rPr lang="es-CO" smtClean="0"/>
              <a:t>19/01/23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EBB439-6D7E-DC64-EEDE-28AB7BDD0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0E0474-3484-BC5E-CDB6-8B1F06273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64A5-D111-9245-BB71-672E71FB25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811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E325BC-F483-EE7A-423E-F248EC9CA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6ED336D-B95D-80E6-EB61-5E0C1E0FD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C8C395-100E-203A-623F-6145D8BBF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36A4-BFAB-DE47-9C39-49448E758DCB}" type="datetimeFigureOut">
              <a:rPr lang="es-CO" smtClean="0"/>
              <a:t>19/01/23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C48F67-59B0-C918-7F50-14CF9D2A0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4236AD-1E2E-23DC-0AC7-2231340CF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64A5-D111-9245-BB71-672E71FB25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003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0412D8A-CF8B-9A97-F5DF-2659B4A81B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67CEACD-C671-9030-7DD7-BADF641DFE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84ABDB-9602-A5B9-4D2E-90474C8EF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36A4-BFAB-DE47-9C39-49448E758DCB}" type="datetimeFigureOut">
              <a:rPr lang="es-CO" smtClean="0"/>
              <a:t>19/01/23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ED4A46-5164-92DE-7362-18D847255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DD185D-A030-CF78-72BB-39D6253B6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64A5-D111-9245-BB71-672E71FB25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2509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FE1FF9-28CB-7B76-B800-0B6092CF3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14FC69-E08A-04BD-68C6-7A23A8691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D40A43-19CB-8C94-A322-872D4AE30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36A4-BFAB-DE47-9C39-49448E758DCB}" type="datetimeFigureOut">
              <a:rPr lang="es-CO" smtClean="0"/>
              <a:t>19/01/23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30E4E4-ECD0-D83A-AE8F-B6064E615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4D3C58-435D-5B9E-E7F7-B8582535C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64A5-D111-9245-BB71-672E71FB25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7022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654142-6761-5539-AC57-F91FD56E0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848B3D-AD05-9E99-97A5-A26251C6A1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234949-FFB3-CC7E-18C4-4EE80BE26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36A4-BFAB-DE47-9C39-49448E758DCB}" type="datetimeFigureOut">
              <a:rPr lang="es-CO" smtClean="0"/>
              <a:t>19/01/23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2139A9-06C5-4B62-C2E9-329BF5C20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A4BC1A-AB52-DE54-FCA4-D8BDEA2C8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64A5-D111-9245-BB71-672E71FB25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5325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B5AB8B-EB10-7B54-556A-B7D576BDE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113AA6-1059-C135-BD5A-958704A74F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CDCB232-814E-9B60-35B0-F29BE0CE98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1B5628F-7EFC-0BFF-0FF9-1EABBDD91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36A4-BFAB-DE47-9C39-49448E758DCB}" type="datetimeFigureOut">
              <a:rPr lang="es-CO" smtClean="0"/>
              <a:t>19/01/23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BAF146-AB94-F4B9-B18B-CB5640468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564AC4F-FC48-1BBD-566D-B312429DB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64A5-D111-9245-BB71-672E71FB25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8110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6FEF16-AD93-54EC-58B1-62126BB20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3A1CA6-391A-2E6F-3F04-77673BA6D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E473448-3C6B-8D48-70E2-D94B6473E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1629262-5157-2648-9919-14C683B5DA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1673023-A5F5-5150-DF94-376F1DEBFB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A934A00-981D-0ECB-D9BB-B0839BB17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36A4-BFAB-DE47-9C39-49448E758DCB}" type="datetimeFigureOut">
              <a:rPr lang="es-CO" smtClean="0"/>
              <a:t>19/01/23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425B053-83EB-6CAF-5DD6-4537067B4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D4A94D3-3EC5-7952-1E02-95740A474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64A5-D111-9245-BB71-672E71FB25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5104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BFBD25-2F62-DF36-AB5F-30A6570B7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70332E6-1ACB-9CFA-D304-3162C7E7A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36A4-BFAB-DE47-9C39-49448E758DCB}" type="datetimeFigureOut">
              <a:rPr lang="es-CO" smtClean="0"/>
              <a:t>19/01/23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91FC515-83E4-AD4F-68B1-3CD6FB5F5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94A5FB8-6337-EFFE-E5EC-F937CDF45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64A5-D111-9245-BB71-672E71FB25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422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39D868A-203F-2DA2-2121-005E821D9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36A4-BFAB-DE47-9C39-49448E758DCB}" type="datetimeFigureOut">
              <a:rPr lang="es-CO" smtClean="0"/>
              <a:t>19/01/23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3B3CCA8-AB3C-FF06-9B05-2ED200368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42D2EEC-7D11-B339-CB94-5BB25C242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64A5-D111-9245-BB71-672E71FB25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0172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6C0BEC-E9A0-9732-2408-3D8B7B2F5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79C01C-57C3-502F-A66D-1DAFFEC39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65ED5C7-FC3E-9CB4-5E5D-2E8AB28B9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9AFEBF-6D2C-9DA1-F711-3E3AA3D5C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36A4-BFAB-DE47-9C39-49448E758DCB}" type="datetimeFigureOut">
              <a:rPr lang="es-CO" smtClean="0"/>
              <a:t>19/01/23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2FF4CB-EFBA-738B-2F00-D42621F85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628617E-CE42-0883-2566-7809C1100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64A5-D111-9245-BB71-672E71FB25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5372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AB8DB-9044-9FCB-7F22-4D968B3E7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B9DD795-C869-525F-1EE0-4FCB830A13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95324E6-D8A9-9C0F-4B7B-E8B6CDA44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A03D96-315E-C137-746D-4DFC01B00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36A4-BFAB-DE47-9C39-49448E758DCB}" type="datetimeFigureOut">
              <a:rPr lang="es-CO" smtClean="0"/>
              <a:t>19/01/23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DE410D-8448-AC94-DB3F-A5994A2C1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99EE89-2468-5149-5995-6C1346689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64A5-D111-9245-BB71-672E71FB25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8236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7B482AC-0BDF-A46E-3969-CA2045F10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8C51C9-EE7E-5FAB-71F3-AC7771E1F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ECD16F-6556-25BF-2F0F-3ED32B6EFA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B36A4-BFAB-DE47-9C39-49448E758DCB}" type="datetimeFigureOut">
              <a:rPr lang="es-CO" smtClean="0"/>
              <a:t>19/01/23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77C70C-C3C3-8C35-3277-BF8A29EBA7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CE5CD1-A5CB-0DFC-B8AD-A946CDB96D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64A5-D111-9245-BB71-672E71FB25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9595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2043EC5-BF89-7339-877C-A2DD1C3F9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92" y="521208"/>
            <a:ext cx="10872216" cy="59436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 algn="ctr">
              <a:buNone/>
            </a:pPr>
            <a:r>
              <a:rPr lang="es-CO" sz="8800" b="1" dirty="0">
                <a:solidFill>
                  <a:srgbClr val="000000"/>
                </a:solidFill>
                <a:effectLst/>
                <a:latin typeface="Poppins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 LOS CRISTIANOS DEBEN TENER METAS PARA  ESTE NUEVO AÑO </a:t>
            </a:r>
            <a:endParaRPr lang="es-CO" sz="8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7902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712137-7B63-5AF9-A178-E252C91AD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pPr algn="ctr"/>
            <a:br>
              <a:rPr lang="es-CO" sz="4800" b="1" dirty="0">
                <a:solidFill>
                  <a:srgbClr val="000000"/>
                </a:solidFill>
                <a:effectLst/>
                <a:latin typeface="Poppins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O" sz="4800" b="1" dirty="0">
                <a:solidFill>
                  <a:srgbClr val="000000"/>
                </a:solidFill>
                <a:effectLst/>
                <a:latin typeface="Poppins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8. Sirva en la Iglesia local</a:t>
            </a:r>
            <a:br>
              <a:rPr lang="es-C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B7D4E5-B703-BC4E-5EB6-CEFE2C2D0750}"/>
              </a:ext>
            </a:extLst>
          </p:cNvPr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 algn="ctr">
              <a:buNone/>
            </a:pPr>
            <a:r>
              <a:rPr lang="es-CO" sz="24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Somos salvados y dejados en la tierra para servir a Dios. El servicio es parte de nuestra adoración al Señor pues es señal de obediencia. Únase a la iglesia local, busque un área donde sienta pasión y solicite permiso para servir allí. «La mies (las necesidades en el mundo) es mucha, los obreros son pocos».</a:t>
            </a:r>
            <a:endParaRPr lang="es-C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8AE9FEB-4220-BD62-0FF1-97FC9AC02F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9392" y="3182111"/>
            <a:ext cx="3621024" cy="299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712137-7B63-5AF9-A178-E252C91AD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pPr algn="ctr"/>
            <a:br>
              <a:rPr lang="es-CO" sz="4800" b="1" dirty="0">
                <a:solidFill>
                  <a:srgbClr val="000000"/>
                </a:solidFill>
                <a:effectLst/>
                <a:latin typeface="Poppins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O" sz="4800" b="1" dirty="0">
                <a:solidFill>
                  <a:srgbClr val="000000"/>
                </a:solidFill>
                <a:effectLst/>
                <a:latin typeface="Poppins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9. De dinero para evangelismo </a:t>
            </a:r>
            <a:br>
              <a:rPr lang="es-C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B7D4E5-B703-BC4E-5EB6-CEFE2C2D0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825625"/>
            <a:ext cx="5257800" cy="435133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 algn="ctr">
              <a:buNone/>
            </a:pPr>
            <a:r>
              <a:rPr lang="es-CO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Estamos en un mundo que nos enseña a gastar más de lo que necesitamos. La economía para Dios es diferente: dar para la expansión del Reino (o sea la salvación de perdidos) es la mejor inversión, porque hay  vida eterna para muchos. </a:t>
            </a:r>
            <a:r>
              <a:rPr lang="es-CO" i="1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Haga un plan mensual de apoyar a un proyecto misionero, o ayude para abrir una nueva iglesia </a:t>
            </a:r>
            <a:r>
              <a:rPr lang="es-CO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C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242F323-3F25-BB23-EED8-F3D5F69F5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042" y="1825624"/>
            <a:ext cx="522095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232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B7D4E5-B703-BC4E-5EB6-CEFE2C2D0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0352"/>
            <a:ext cx="10515600" cy="564661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marL="0" marR="36195" indent="0" algn="ctr">
              <a:buNone/>
            </a:pPr>
            <a:r>
              <a:rPr lang="es-CO" sz="4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Filipenses 3:13,14 NVI</a:t>
            </a:r>
            <a:endParaRPr lang="es-CO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36195" indent="0" algn="ctr">
              <a:spcAft>
                <a:spcPts val="0"/>
              </a:spcAft>
              <a:buNone/>
            </a:pPr>
            <a:r>
              <a:rPr lang="es-CO" sz="4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13.Hermanos, no pienso que yo mismo lo haya logrado ya. Más bien, una cosa hago: olvidando lo que queda atrás y esforzándome por alcanzar lo que está delante, </a:t>
            </a:r>
            <a:endParaRPr lang="es-CO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36195" indent="0" algn="ctr">
              <a:spcAft>
                <a:spcPts val="0"/>
              </a:spcAft>
              <a:buNone/>
            </a:pPr>
            <a:r>
              <a:rPr lang="es-CO" sz="4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14. sigo avanzando </a:t>
            </a:r>
            <a:r>
              <a:rPr lang="es-CO" sz="44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hacia la meta </a:t>
            </a:r>
            <a:r>
              <a:rPr lang="es-CO" sz="4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ganar el premio que Dios ofrece mediante su llamamiento celestial en Cristo Jesús. </a:t>
            </a:r>
            <a:endParaRPr lang="es-CO" sz="4400" dirty="0"/>
          </a:p>
        </p:txBody>
      </p:sp>
    </p:spTree>
    <p:extLst>
      <p:ext uri="{BB962C8B-B14F-4D97-AF65-F5344CB8AC3E}">
        <p14:creationId xmlns:p14="http://schemas.microsoft.com/office/powerpoint/2010/main" val="294401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B7D4E5-B703-BC4E-5EB6-CEFE2C2D0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792" y="563752"/>
            <a:ext cx="10917936" cy="578218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 algn="ctr">
              <a:buNone/>
            </a:pPr>
            <a:r>
              <a:rPr lang="es-CO" sz="3200" b="1" i="0" dirty="0">
                <a:solidFill>
                  <a:srgbClr val="000000"/>
                </a:solidFill>
                <a:effectLst/>
                <a:latin typeface="system-ui"/>
              </a:rPr>
              <a:t>1.Cor 9:25 </a:t>
            </a:r>
            <a:r>
              <a:rPr lang="es-CO" sz="3200" b="0" i="0" dirty="0">
                <a:solidFill>
                  <a:srgbClr val="000000"/>
                </a:solidFill>
                <a:effectLst/>
                <a:latin typeface="system-ui"/>
              </a:rPr>
              <a:t>Todos los deportistas se entrenan con mucha disciplina. Ellos lo hacen para obtener un premio que se echa a perder; nosotros, en cambio, por uno que dura para siempre. </a:t>
            </a:r>
          </a:p>
          <a:p>
            <a:pPr marL="0" indent="0" algn="ctr">
              <a:buNone/>
            </a:pPr>
            <a:r>
              <a:rPr lang="es-CO" sz="3200" b="1" u="sng" baseline="30000" dirty="0">
                <a:solidFill>
                  <a:srgbClr val="000000"/>
                </a:solidFill>
                <a:latin typeface="system-ui"/>
              </a:rPr>
              <a:t>26 </a:t>
            </a:r>
            <a:r>
              <a:rPr lang="es-CO" sz="3200" b="1" i="1" u="sng" dirty="0">
                <a:solidFill>
                  <a:srgbClr val="000000"/>
                </a:solidFill>
                <a:effectLst/>
                <a:latin typeface="system-ui"/>
              </a:rPr>
              <a:t>Así que yo no corro como quien no tiene meta</a:t>
            </a:r>
            <a:r>
              <a:rPr lang="es-CO" sz="3200" b="0" i="0" dirty="0">
                <a:solidFill>
                  <a:srgbClr val="000000"/>
                </a:solidFill>
                <a:effectLst/>
                <a:latin typeface="system-ui"/>
              </a:rPr>
              <a:t>; no lucho como quien da golpes al aire.</a:t>
            </a:r>
          </a:p>
          <a:p>
            <a:pPr marL="0" indent="0" algn="ctr">
              <a:buNone/>
            </a:pPr>
            <a:r>
              <a:rPr lang="es-CO" sz="3200" b="0" i="0" dirty="0">
                <a:solidFill>
                  <a:srgbClr val="000000"/>
                </a:solidFill>
                <a:effectLst/>
                <a:latin typeface="system-ui"/>
              </a:rPr>
              <a:t>Filipenses 3:14 Nueva Versión Internacional</a:t>
            </a:r>
          </a:p>
          <a:p>
            <a:pPr marL="0" indent="0" algn="ctr">
              <a:buNone/>
            </a:pPr>
            <a:r>
              <a:rPr lang="es-CO" sz="3200" b="1" i="0" baseline="30000" dirty="0">
                <a:solidFill>
                  <a:srgbClr val="000000"/>
                </a:solidFill>
                <a:effectLst/>
                <a:latin typeface="system-ui"/>
              </a:rPr>
              <a:t>14 </a:t>
            </a:r>
            <a:r>
              <a:rPr lang="es-CO" sz="3200" b="1" i="1" u="sng" dirty="0">
                <a:solidFill>
                  <a:srgbClr val="000000"/>
                </a:solidFill>
                <a:effectLst/>
                <a:latin typeface="system-ui"/>
              </a:rPr>
              <a:t>sigo avanzando hacia la meta para ganar el premio </a:t>
            </a:r>
            <a:r>
              <a:rPr lang="es-CO" sz="3200" b="0" i="0" dirty="0">
                <a:solidFill>
                  <a:srgbClr val="000000"/>
                </a:solidFill>
                <a:effectLst/>
                <a:latin typeface="system-ui"/>
              </a:rPr>
              <a:t>que Dios ofrece mediante su llamamiento celestial en Cristo Jesús.</a:t>
            </a:r>
          </a:p>
          <a:p>
            <a:pPr marL="0" indent="0" algn="ctr">
              <a:buNone/>
            </a:pPr>
            <a:r>
              <a:rPr lang="es-CO" sz="3200" b="0" i="0" dirty="0">
                <a:solidFill>
                  <a:srgbClr val="000000"/>
                </a:solidFill>
                <a:effectLst/>
                <a:latin typeface="system-ui"/>
              </a:rPr>
              <a:t>Job 22:28 Nueva Biblia Viva</a:t>
            </a:r>
          </a:p>
          <a:p>
            <a:pPr marL="0" indent="0" algn="ctr">
              <a:buNone/>
            </a:pPr>
            <a:r>
              <a:rPr lang="es-CO" sz="3200" b="1" i="0" baseline="30000" dirty="0">
                <a:solidFill>
                  <a:srgbClr val="000000"/>
                </a:solidFill>
                <a:effectLst/>
                <a:latin typeface="system-ui"/>
              </a:rPr>
              <a:t>28 </a:t>
            </a:r>
            <a:r>
              <a:rPr lang="es-CO" sz="3200" b="1" i="1" u="sng" dirty="0">
                <a:solidFill>
                  <a:srgbClr val="000000"/>
                </a:solidFill>
                <a:effectLst/>
                <a:latin typeface="system-ui"/>
              </a:rPr>
              <a:t>¡Todo lo que desees se cumplirá</a:t>
            </a:r>
            <a:r>
              <a:rPr lang="es-CO" sz="3200" b="0" i="0" dirty="0">
                <a:solidFill>
                  <a:srgbClr val="000000"/>
                </a:solidFill>
                <a:effectLst/>
                <a:latin typeface="system-ui"/>
              </a:rPr>
              <a:t>! Y la luz del cielo iluminará tu camino delante de ti.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95608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712137-7B63-5AF9-A178-E252C91AD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pPr algn="ctr"/>
            <a:br>
              <a:rPr lang="es-CO" sz="4800" b="1" dirty="0">
                <a:solidFill>
                  <a:srgbClr val="000000"/>
                </a:solidFill>
                <a:effectLst/>
                <a:latin typeface="Poppins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O" sz="4800" b="1" dirty="0">
                <a:solidFill>
                  <a:srgbClr val="000000"/>
                </a:solidFill>
                <a:effectLst/>
                <a:latin typeface="Poppins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1. Tener  diariamente un tiempo devocional </a:t>
            </a:r>
            <a:br>
              <a:rPr lang="es-C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B7D4E5-B703-BC4E-5EB6-CEFE2C2D0750}"/>
              </a:ext>
            </a:extLst>
          </p:cNvPr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85000" lnSpcReduction="10000"/>
          </a:bodyPr>
          <a:lstStyle/>
          <a:p>
            <a:pPr marL="0" marR="36195" indent="0" algn="ctr">
              <a:spcAft>
                <a:spcPts val="0"/>
              </a:spcAft>
              <a:buNone/>
            </a:pPr>
            <a:r>
              <a:rPr lang="es-CO" sz="43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mayor reto del cristiano es buscar la constancia de una relación con Dios diariamente. </a:t>
            </a:r>
          </a:p>
          <a:p>
            <a:pPr marL="0" marR="36195" indent="0" algn="ctr">
              <a:spcAft>
                <a:spcPts val="0"/>
              </a:spcAft>
              <a:buNone/>
            </a:pPr>
            <a:r>
              <a:rPr lang="es-CO" sz="43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Buscar diariamente a Dios, preferiblemente en la mañana, le ayudará a tener nueva perspectiva de lo que el Señor quiere para su vida. </a:t>
            </a:r>
          </a:p>
          <a:p>
            <a:pPr marL="0" marR="36195" indent="0" algn="ctr">
              <a:spcAft>
                <a:spcPts val="0"/>
              </a:spcAft>
              <a:buNone/>
            </a:pPr>
            <a:r>
              <a:rPr lang="es-CO" sz="43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Orar, leer Su Palabra y meditar en ella serán sus herramientas más útiles a lo largo de tu vida cristiana.</a:t>
            </a:r>
            <a:endParaRPr lang="es-CO" sz="4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00401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712137-7B63-5AF9-A178-E252C91AD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pPr algn="ctr"/>
            <a:br>
              <a:rPr lang="es-CO" sz="4800" b="1" dirty="0">
                <a:solidFill>
                  <a:srgbClr val="000000"/>
                </a:solidFill>
                <a:effectLst/>
                <a:latin typeface="Poppins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O" sz="4800" b="1" dirty="0">
                <a:solidFill>
                  <a:srgbClr val="000000"/>
                </a:solidFill>
                <a:effectLst/>
                <a:latin typeface="Poppins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2. Leer </a:t>
            </a:r>
            <a:r>
              <a:rPr lang="es-CO" sz="4800" b="1" i="1" dirty="0">
                <a:solidFill>
                  <a:srgbClr val="000000"/>
                </a:solidFill>
                <a:effectLst/>
                <a:latin typeface="Poppins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toda</a:t>
            </a:r>
            <a:r>
              <a:rPr lang="es-CO" sz="4800" b="1" dirty="0">
                <a:solidFill>
                  <a:srgbClr val="000000"/>
                </a:solidFill>
                <a:effectLst/>
                <a:latin typeface="Poppins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 la Biblia</a:t>
            </a:r>
            <a:br>
              <a:rPr lang="es-C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B7D4E5-B703-BC4E-5EB6-CEFE2C2D0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4774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 algn="ctr">
              <a:buNone/>
            </a:pPr>
            <a:r>
              <a:rPr lang="es-CO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Haga un plan para leer la Biblia en un año. Entre tres a cuatro capítulos diarios le permitirán leer toda la Biblia en 365 días. </a:t>
            </a:r>
          </a:p>
          <a:p>
            <a:pPr marL="0" indent="0" algn="ctr">
              <a:buNone/>
            </a:pPr>
            <a:r>
              <a:rPr lang="es-CO" b="1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Nota</a:t>
            </a:r>
            <a:r>
              <a:rPr lang="es-CO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no confundas esta lectura con tu devocional diario.</a:t>
            </a:r>
            <a:endParaRPr lang="es-C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E29F9E6-600A-596B-A88F-C06B28ECD3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7992" y="3429000"/>
            <a:ext cx="3575304" cy="278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04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712137-7B63-5AF9-A178-E252C91AD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92384" cy="14605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pPr algn="ctr"/>
            <a:br>
              <a:rPr lang="es-CO" sz="4800" b="1" dirty="0">
                <a:solidFill>
                  <a:srgbClr val="000000"/>
                </a:solidFill>
                <a:effectLst/>
                <a:latin typeface="Poppins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O" sz="4800" b="1" dirty="0">
                <a:solidFill>
                  <a:srgbClr val="000000"/>
                </a:solidFill>
                <a:effectLst/>
                <a:latin typeface="Poppins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3. Mínimo, cada mes evangelice  </a:t>
            </a:r>
            <a:r>
              <a:rPr lang="es-CO" sz="4800" b="1" i="1" dirty="0">
                <a:solidFill>
                  <a:srgbClr val="000000"/>
                </a:solidFill>
                <a:effectLst/>
                <a:latin typeface="Poppins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una persona</a:t>
            </a:r>
            <a:r>
              <a:rPr lang="es-CO" sz="4800" b="1" dirty="0">
                <a:solidFill>
                  <a:srgbClr val="000000"/>
                </a:solidFill>
                <a:effectLst/>
                <a:latin typeface="Poppins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s-C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B7D4E5-B703-BC4E-5EB6-CEFE2C2D0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825625"/>
            <a:ext cx="5434584" cy="435133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CO" sz="40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ama a Dios, deseará honrarlo compartiendo su salvación. </a:t>
            </a:r>
          </a:p>
          <a:p>
            <a:pPr marL="0" indent="0" algn="ctr">
              <a:buNone/>
            </a:pPr>
            <a:r>
              <a:rPr lang="es-CO" sz="40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 por familiares y amigos, de </a:t>
            </a:r>
            <a:r>
              <a:rPr lang="es-CO" sz="4000" dirty="0">
                <a:solidFill>
                  <a:srgbClr val="000000"/>
                </a:solidFill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s-CO" sz="40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testimonio  de cómo Cristo lo salvó; al final del año 2023 al menos doce (12) personas habrán oído del Señor.</a:t>
            </a:r>
            <a:endParaRPr lang="es-CO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O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8D63DBB-B2BF-8162-766B-CB9441C2B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52578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324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712137-7B63-5AF9-A178-E252C91AD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/>
          </a:bodyPr>
          <a:lstStyle/>
          <a:p>
            <a:pPr algn="ctr"/>
            <a:r>
              <a:rPr lang="es-CO" sz="4800" b="1" dirty="0">
                <a:solidFill>
                  <a:srgbClr val="000000"/>
                </a:solidFill>
                <a:effectLst/>
                <a:latin typeface="Poppins" pitchFamily="2" charset="77"/>
                <a:ea typeface="Times New Roman" panose="02020603050405020304" pitchFamily="18" charset="0"/>
              </a:rPr>
              <a:t>4. Participe en procesos de discipulado</a:t>
            </a:r>
            <a:r>
              <a:rPr lang="es-CO" sz="4800" dirty="0">
                <a:effectLst/>
              </a:rPr>
              <a:t> </a:t>
            </a:r>
            <a:endParaRPr lang="es-CO" sz="4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B7D4E5-B703-BC4E-5EB6-CEFE2C2D0750}"/>
              </a:ext>
            </a:extLst>
          </p:cNvPr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 algn="ctr">
              <a:buNone/>
            </a:pPr>
            <a:r>
              <a:rPr lang="es-CO" sz="40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Quien es salvo debe iniciar y perdurar en un proceso de conocimiento de Dios y Su Santa Palabra, este proceso se llama </a:t>
            </a:r>
            <a:r>
              <a:rPr lang="es-CO" sz="4000" b="1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discipulado</a:t>
            </a:r>
            <a:r>
              <a:rPr lang="es-CO" sz="40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s-CO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BC1CC17-6D18-647A-D3C9-810E7A356F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816" y="3428999"/>
            <a:ext cx="3657600" cy="2747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222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712137-7B63-5AF9-A178-E252C91AD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pPr algn="ctr"/>
            <a:br>
              <a:rPr lang="es-CO" sz="4800" b="1" dirty="0">
                <a:solidFill>
                  <a:srgbClr val="000000"/>
                </a:solidFill>
                <a:effectLst/>
                <a:latin typeface="Poppins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O" sz="4800" b="1" dirty="0">
                <a:solidFill>
                  <a:srgbClr val="000000"/>
                </a:solidFill>
                <a:effectLst/>
                <a:latin typeface="Poppins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5. Discipule a alguien</a:t>
            </a:r>
            <a:br>
              <a:rPr lang="es-C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B7D4E5-B703-BC4E-5EB6-CEFE2C2D0750}"/>
              </a:ext>
            </a:extLst>
          </p:cNvPr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 algn="ctr">
              <a:buNone/>
            </a:pPr>
            <a:r>
              <a:rPr lang="es-CO" sz="44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ya ha sido discipulado, puede comenzar enseñar a alguien los principios de Dios contenidos en Su Palabra. Así estará ayudando a otros a conocer más a Dios y obedecerle con una vida en santidad y devoción.</a:t>
            </a:r>
            <a:endParaRPr lang="es-CO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27344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712137-7B63-5AF9-A178-E252C91AD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pPr algn="ctr"/>
            <a:br>
              <a:rPr lang="es-CO" sz="4800" b="1" dirty="0">
                <a:solidFill>
                  <a:srgbClr val="000000"/>
                </a:solidFill>
                <a:effectLst/>
                <a:latin typeface="Poppins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O" sz="4800" b="1" dirty="0">
                <a:solidFill>
                  <a:srgbClr val="000000"/>
                </a:solidFill>
                <a:effectLst/>
                <a:latin typeface="Poppins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6. Estudie metódicamente temas relacionados con el cristianismo</a:t>
            </a:r>
            <a:br>
              <a:rPr lang="es-C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B7D4E5-B703-BC4E-5EB6-CEFE2C2D0750}"/>
              </a:ext>
            </a:extLst>
          </p:cNvPr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 algn="ctr">
              <a:buNone/>
            </a:pPr>
            <a:r>
              <a:rPr lang="es-CO" sz="24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crecer más en la fe y evitar fallar sobre los principio de Dios, los cristianos deben aprender sobre algunos temas que le ayudarán a avanzar. Por ejemplo sobre </a:t>
            </a:r>
            <a:r>
              <a:rPr lang="es-CO" sz="2400" i="1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interpretación bíblica, bosquejos de los diferentes libros de la Biblia o historia de la Iglesia</a:t>
            </a:r>
            <a:r>
              <a:rPr lang="es-CO" sz="24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s-C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C871C8B-701B-08B6-3D1F-6CE25BABD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536" y="3286125"/>
            <a:ext cx="3602736" cy="2890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42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712137-7B63-5AF9-A178-E252C91AD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pPr algn="ctr"/>
            <a:br>
              <a:rPr lang="es-CO" sz="4800" b="1" dirty="0">
                <a:solidFill>
                  <a:srgbClr val="000000"/>
                </a:solidFill>
                <a:effectLst/>
                <a:latin typeface="Poppins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O" sz="4800" b="1" dirty="0">
                <a:solidFill>
                  <a:srgbClr val="000000"/>
                </a:solidFill>
                <a:effectLst/>
                <a:latin typeface="Poppins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7. Viva en santidad</a:t>
            </a:r>
            <a:br>
              <a:rPr lang="es-C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B7D4E5-B703-BC4E-5EB6-CEFE2C2D0750}"/>
              </a:ext>
            </a:extLst>
          </p:cNvPr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br>
              <a:rPr lang="es-CO" dirty="0"/>
            </a:br>
            <a:r>
              <a:rPr lang="es-CO" sz="6000" b="1" i="1" dirty="0"/>
              <a:t>Hebreos 12:14 </a:t>
            </a:r>
            <a:r>
              <a:rPr lang="es-CO" sz="6000" b="0" i="0" dirty="0">
                <a:solidFill>
                  <a:srgbClr val="000000"/>
                </a:solidFill>
                <a:effectLst/>
                <a:latin typeface="system-ui"/>
              </a:rPr>
              <a:t>Esfuércense por vivir en paz con todos y procuren llevar una vida santa, porque los que no son santos no verán al Señor.</a:t>
            </a:r>
            <a:endParaRPr lang="es-CO" sz="6000" dirty="0"/>
          </a:p>
        </p:txBody>
      </p:sp>
    </p:spTree>
    <p:extLst>
      <p:ext uri="{BB962C8B-B14F-4D97-AF65-F5344CB8AC3E}">
        <p14:creationId xmlns:p14="http://schemas.microsoft.com/office/powerpoint/2010/main" val="23691749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676</Words>
  <Application>Microsoft Macintosh PowerPoint</Application>
  <PresentationFormat>Panorámica</PresentationFormat>
  <Paragraphs>32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Lato</vt:lpstr>
      <vt:lpstr>Poppins</vt:lpstr>
      <vt:lpstr>system-ui</vt:lpstr>
      <vt:lpstr>Times New Roman</vt:lpstr>
      <vt:lpstr>Tema de Office</vt:lpstr>
      <vt:lpstr>Presentación de PowerPoint</vt:lpstr>
      <vt:lpstr>Presentación de PowerPoint</vt:lpstr>
      <vt:lpstr> 1. Tener  diariamente un tiempo devocional  </vt:lpstr>
      <vt:lpstr> 2. Leer toda la Biblia </vt:lpstr>
      <vt:lpstr> 3. Mínimo, cada mes evangelice  una persona. </vt:lpstr>
      <vt:lpstr>4. Participe en procesos de discipulado </vt:lpstr>
      <vt:lpstr> 5. Discipule a alguien </vt:lpstr>
      <vt:lpstr> 6. Estudie metódicamente temas relacionados con el cristianismo </vt:lpstr>
      <vt:lpstr> 7. Viva en santidad </vt:lpstr>
      <vt:lpstr> 8. Sirva en la Iglesia local </vt:lpstr>
      <vt:lpstr> 9. De dinero para evangelismo 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3</cp:revision>
  <dcterms:created xsi:type="dcterms:W3CDTF">2023-01-17T16:10:11Z</dcterms:created>
  <dcterms:modified xsi:type="dcterms:W3CDTF">2023-01-19T16:43:39Z</dcterms:modified>
</cp:coreProperties>
</file>