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79F42-3E3E-1946-B988-FF6C36109991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DE965-1120-C14D-A566-429376FB1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6361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9DE965-1120-C14D-A566-429376FB1BB7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422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F4E160-D850-330F-AC64-93660C8EC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E37BD9-4D51-BCC2-F31D-371784757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847C90-34E2-63E0-0063-15B4C0BA2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A84987-A8DC-E056-661D-496772024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7D8CDA-8388-BBAC-12AA-9F8D155F8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600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2D7E2-EEC1-F6B0-8C45-8686E7D57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D40E47-7955-C751-A20C-83631A7A2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F17E1-25AC-7792-32CA-26149EC6C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342349-DEF6-6FF0-A28A-94443301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8F0BE1-9449-FC8C-9D09-1077BF62B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628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C002920-A5A8-F50F-99D2-7909B9EA3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203CB4-ABC0-B165-6757-146463279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208D10-2917-3C82-66B5-9A23319E8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9005D5-C454-7B97-75D3-C03D380D3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7854EE-CCC8-CDDE-28C9-D5EDE1CD1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735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9148F-CBC5-B5BF-DBCF-0B844EF58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D47994-4571-296F-17E0-BE5DE4C26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CB7178-43FB-1A18-27F4-12B8F367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AABC9D-3B53-384A-1592-C942A62F8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C399D9-5BC0-E28B-4E9F-DEF2BA12D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697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C7A3B-A2E7-EE41-416C-D84A1EB45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A7A9DE-F7D6-5A8C-4C41-2DED4E8EE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7727FC-BAF6-E95B-8DB4-5F80E7CF3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B8947E-48DF-FCB3-1CD0-C4843130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F257D0-794D-9811-55E6-C749D0014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076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6D6618-D5EF-D8A4-261F-239595267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BF0431-5680-D1CC-899A-02C9610907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68E431-8D5C-8D9C-936F-B6D4CD7E4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CB4870-31FF-6EEE-AF86-AA4B74D4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AF98DE-6692-CDE2-E904-08C3836D0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86E108-DB53-B119-67CA-468E2975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954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C658B3-AFB7-9FD6-752B-1CC9BB9E3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29422F-EE81-D03A-130C-C1EF0AA05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8F8510-A7E1-F64E-9A05-F19B9A8A3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6CCC3B-92AA-9896-FA75-1F3211E7B6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7C457C-53A5-1AB2-CA18-83F6D586E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B794037-36A3-8C62-0BE6-85159C706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3F4D060-E6CB-531F-4833-700EC26D0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0309057-1563-3329-6F27-C251EFF5B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1112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582E58-5FCB-984B-3FCD-11BDF9E8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B7FF0F-8C7E-142E-8DF4-299292E5A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0BD302E-8C02-96B3-47C8-26DF2B892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A4D8CA-896D-6090-8A4A-0ED004AFB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510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74FBA83-7C29-927A-D9F8-7BE0131A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273226-4EED-0C5E-B780-DDE943EAA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C44FBF2-4677-6904-584E-B8C2C5008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340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D3A71-998A-6855-20CE-DCF56FE12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38B5DD-7C48-5460-0953-06FD256A4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1A8704-99C2-020C-92AB-3D6C970757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F9121F-2209-4C2A-BDD9-25E438D45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B6810E-B990-E378-87B2-AB0BF7525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71BCD2-C8B3-2DD9-B941-B3B61919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036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234662-FBAC-C145-A43A-4FAD64B74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CE6433-5A44-9D5A-E2CA-AA5612797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FD4993-167C-7E84-6FA0-9164E8526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1225C6-3CE8-A5D7-CD95-FD58EE14B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CBF573-112E-5A90-FA51-6B89B8C96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94CCAC-4303-A94C-300A-AA3A67B9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554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37FBF7-2EFE-09A5-FFDB-3F84BA8A7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222DDC-F6A4-B32A-6902-1790B81CB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72A28E-1B27-7886-9921-F6213849F1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99D54-3E2B-8649-8809-E1E4BCCD2023}" type="datetimeFigureOut">
              <a:rPr lang="es-CO" smtClean="0"/>
              <a:t>20/11/2022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B35B4C-A8A7-FF74-10CF-45E5E1C90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5D78D6-CD44-AC82-3CFF-79F4070DC5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791CD-6C98-1D49-9EC8-B5E1462E2D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667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SANTIAGO+4:4&amp;version=NTV#fes-NTV-30302a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LUCAS+12&amp;version=NTV#fes-NTV-25436c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FD406-1160-B681-4A8F-93DF6B78A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383" y="457200"/>
            <a:ext cx="10855233" cy="59436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CO" sz="8000" b="1" dirty="0">
                <a:latin typeface="Comic Sans MS" panose="030F0902030302020204" pitchFamily="66" charset="0"/>
              </a:rPr>
              <a:t>SEÑALES QUE DEMUESTRAN QUE SOY UN VERDADERO CRISTIANO  </a:t>
            </a:r>
          </a:p>
        </p:txBody>
      </p:sp>
    </p:spTree>
    <p:extLst>
      <p:ext uri="{BB962C8B-B14F-4D97-AF65-F5344CB8AC3E}">
        <p14:creationId xmlns:p14="http://schemas.microsoft.com/office/powerpoint/2010/main" val="429277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0C5A27-5B9D-6F64-4DE3-A27122492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es-CO" b="1" dirty="0">
                <a:latin typeface="Comic Sans MS" panose="030F0902030302020204" pitchFamily="66" charset="0"/>
              </a:rPr>
              <a:t>MATEO 7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A8DF7A3-EAAF-48DC-7A5D-4F6EC930E1AF}"/>
              </a:ext>
            </a:extLst>
          </p:cNvPr>
          <p:cNvSpPr txBox="1"/>
          <p:nvPr/>
        </p:nvSpPr>
        <p:spPr>
          <a:xfrm>
            <a:off x="1059872" y="1375699"/>
            <a:ext cx="10293928" cy="4832092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just"/>
            <a:r>
              <a:rPr lang="es-CO" sz="2800" b="1" i="0" baseline="30000" dirty="0">
                <a:effectLst/>
                <a:latin typeface="system-ui"/>
              </a:rPr>
              <a:t>16 </a:t>
            </a:r>
            <a:r>
              <a:rPr lang="es-CO" sz="2800" b="0" i="0" dirty="0">
                <a:effectLst/>
                <a:latin typeface="system-ui"/>
              </a:rPr>
              <a:t>Puedes identificarlos por su </a:t>
            </a:r>
            <a:r>
              <a:rPr lang="es-CO" sz="2800" b="1" i="1" dirty="0">
                <a:effectLst/>
                <a:latin typeface="system-ui"/>
              </a:rPr>
              <a:t>fruto, </a:t>
            </a:r>
            <a:r>
              <a:rPr lang="es-CO" sz="2800" b="0" i="0" dirty="0">
                <a:effectLst/>
                <a:latin typeface="system-ui"/>
              </a:rPr>
              <a:t>es decir, por la manera en que se comportan. ¿Acaso puedes recoger uvas de los espinos o higos de los cardos? </a:t>
            </a:r>
          </a:p>
          <a:p>
            <a:pPr algn="just"/>
            <a:r>
              <a:rPr lang="es-CO" sz="2800" b="1" i="0" baseline="30000" dirty="0">
                <a:effectLst/>
                <a:latin typeface="system-ui"/>
              </a:rPr>
              <a:t>17 </a:t>
            </a:r>
            <a:r>
              <a:rPr lang="es-CO" sz="2800" b="0" i="0" dirty="0">
                <a:effectLst/>
                <a:latin typeface="system-ui"/>
              </a:rPr>
              <a:t>Un buen árbol produce </a:t>
            </a:r>
            <a:r>
              <a:rPr lang="es-CO" sz="2800" b="1" i="1" dirty="0">
                <a:effectLst/>
                <a:latin typeface="system-ui"/>
              </a:rPr>
              <a:t>frutos buenos </a:t>
            </a:r>
            <a:r>
              <a:rPr lang="es-CO" sz="2800" b="0" i="0" dirty="0">
                <a:effectLst/>
                <a:latin typeface="system-ui"/>
              </a:rPr>
              <a:t>y un árbol malo produce </a:t>
            </a:r>
            <a:r>
              <a:rPr lang="es-CO" sz="2800" b="1" i="1" dirty="0">
                <a:effectLst/>
                <a:latin typeface="system-ui"/>
              </a:rPr>
              <a:t>frutos malos. </a:t>
            </a:r>
          </a:p>
          <a:p>
            <a:pPr algn="just"/>
            <a:r>
              <a:rPr lang="es-CO" sz="2800" b="1" i="0" baseline="30000" dirty="0">
                <a:effectLst/>
                <a:latin typeface="system-ui"/>
              </a:rPr>
              <a:t>18 </a:t>
            </a:r>
            <a:r>
              <a:rPr lang="es-CO" sz="2800" b="0" i="0" dirty="0">
                <a:effectLst/>
                <a:latin typeface="system-ui"/>
              </a:rPr>
              <a:t>Un buen árbol no puede producir </a:t>
            </a:r>
            <a:r>
              <a:rPr lang="es-CO" sz="2800" b="1" i="1" dirty="0">
                <a:effectLst/>
                <a:latin typeface="system-ui"/>
              </a:rPr>
              <a:t>frutos malos </a:t>
            </a:r>
            <a:r>
              <a:rPr lang="es-CO" sz="2800" b="0" i="0" dirty="0">
                <a:effectLst/>
                <a:latin typeface="system-ui"/>
              </a:rPr>
              <a:t>y un árbol malo no puede producir </a:t>
            </a:r>
            <a:r>
              <a:rPr lang="es-CO" sz="2800" b="1" i="1" dirty="0">
                <a:effectLst/>
                <a:latin typeface="system-ui"/>
              </a:rPr>
              <a:t>frutos buenos</a:t>
            </a:r>
            <a:r>
              <a:rPr lang="es-CO" sz="2800" b="0" i="0" dirty="0">
                <a:effectLst/>
                <a:latin typeface="system-ui"/>
              </a:rPr>
              <a:t>. </a:t>
            </a:r>
          </a:p>
          <a:p>
            <a:pPr algn="just"/>
            <a:r>
              <a:rPr lang="es-CO" sz="2800" b="1" i="0" baseline="30000" dirty="0">
                <a:effectLst/>
                <a:latin typeface="system-ui"/>
              </a:rPr>
              <a:t>19 </a:t>
            </a:r>
            <a:r>
              <a:rPr lang="es-CO" sz="2800" b="0" i="0" dirty="0">
                <a:effectLst/>
                <a:latin typeface="system-ui"/>
              </a:rPr>
              <a:t>Por lo tanto, todo árbol que no produce </a:t>
            </a:r>
            <a:r>
              <a:rPr lang="es-CO" sz="2800" b="1" i="1" dirty="0">
                <a:effectLst/>
                <a:latin typeface="system-ui"/>
              </a:rPr>
              <a:t>frutos buenos </a:t>
            </a:r>
            <a:r>
              <a:rPr lang="es-CO" sz="2800" b="0" i="0" dirty="0">
                <a:effectLst/>
                <a:latin typeface="system-ui"/>
              </a:rPr>
              <a:t>se corta y se arroja al fuego. </a:t>
            </a:r>
          </a:p>
          <a:p>
            <a:pPr algn="just"/>
            <a:r>
              <a:rPr lang="es-CO" sz="2800" b="1" i="0" baseline="30000" dirty="0">
                <a:effectLst/>
                <a:latin typeface="system-ui"/>
              </a:rPr>
              <a:t>20 </a:t>
            </a:r>
            <a:r>
              <a:rPr lang="es-CO" sz="2800" b="0" i="0" dirty="0">
                <a:effectLst/>
                <a:latin typeface="system-ui"/>
              </a:rPr>
              <a:t>Así es, de la misma manera que puedes identificar un árbol </a:t>
            </a:r>
            <a:r>
              <a:rPr lang="es-CO" sz="2800" b="1" i="1" dirty="0">
                <a:effectLst/>
                <a:latin typeface="system-ui"/>
              </a:rPr>
              <a:t>por su fruto</a:t>
            </a:r>
            <a:r>
              <a:rPr lang="es-CO" sz="2800" b="0" i="0" dirty="0">
                <a:effectLst/>
                <a:latin typeface="system-ui"/>
              </a:rPr>
              <a:t>, </a:t>
            </a:r>
            <a:r>
              <a:rPr lang="es-CO" sz="2800" b="0" i="1" u="sng" dirty="0">
                <a:effectLst/>
                <a:latin typeface="Comic Sans MS" panose="030F0902030302020204" pitchFamily="66" charset="0"/>
              </a:rPr>
              <a:t>puedes identificar a la gente por sus acciones</a:t>
            </a:r>
            <a:r>
              <a:rPr lang="es-CO" sz="2800" b="0" i="0" dirty="0">
                <a:effectLst/>
                <a:latin typeface="system-ui"/>
              </a:rPr>
              <a:t>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4282087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FDBDE6-B39C-1855-A3E8-75FE2A93D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6365"/>
            <a:ext cx="10515600" cy="784406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s-CO" b="1" dirty="0"/>
              <a:t>1.NO PERMANECE EN PECADO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39B8558-67F1-515C-4341-D3DCB1EE1E28}"/>
              </a:ext>
            </a:extLst>
          </p:cNvPr>
          <p:cNvSpPr txBox="1"/>
          <p:nvPr/>
        </p:nvSpPr>
        <p:spPr>
          <a:xfrm>
            <a:off x="838201" y="964516"/>
            <a:ext cx="10515601" cy="5693866"/>
          </a:xfrm>
          <a:prstGeom prst="rect">
            <a:avLst/>
          </a:prstGeom>
          <a:pattFill prst="diagBrick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just"/>
            <a:endParaRPr lang="es-CO" sz="4000" b="1" i="0" baseline="30000" dirty="0">
              <a:effectLst/>
              <a:latin typeface="system-ui"/>
            </a:endParaRPr>
          </a:p>
          <a:p>
            <a:pPr algn="just"/>
            <a:r>
              <a:rPr lang="es-CO" sz="4400" b="1" i="0" baseline="30000" dirty="0">
                <a:effectLst/>
                <a:latin typeface="system-ui"/>
              </a:rPr>
              <a:t>1 DE JUAN 2:</a:t>
            </a:r>
          </a:p>
          <a:p>
            <a:pPr algn="just"/>
            <a:r>
              <a:rPr lang="es-CO" sz="4400" b="1" i="1" baseline="30000" dirty="0" smtClean="0">
                <a:effectLst/>
                <a:latin typeface="system-ui"/>
              </a:rPr>
              <a:t>4</a:t>
            </a:r>
            <a:r>
              <a:rPr lang="es-CO" sz="4400" b="1" i="0" baseline="30000" dirty="0">
                <a:effectLst/>
                <a:latin typeface="system-ui"/>
              </a:rPr>
              <a:t> </a:t>
            </a:r>
            <a:r>
              <a:rPr lang="es-CO" sz="4400" b="0" i="0" dirty="0">
                <a:effectLst/>
                <a:latin typeface="system-ui"/>
              </a:rPr>
              <a:t>El que afirma: </a:t>
            </a:r>
            <a:r>
              <a:rPr lang="es-CO" sz="4400" b="1" i="1" dirty="0">
                <a:effectLst/>
                <a:latin typeface="system-ui"/>
              </a:rPr>
              <a:t>«Lo conozco», </a:t>
            </a:r>
            <a:r>
              <a:rPr lang="es-CO" sz="4400" b="0" i="0" dirty="0">
                <a:effectLst/>
                <a:latin typeface="system-ui"/>
              </a:rPr>
              <a:t>pero </a:t>
            </a:r>
            <a:r>
              <a:rPr lang="es-CO" sz="4400" b="0" i="0" dirty="0">
                <a:solidFill>
                  <a:srgbClr val="FF0000"/>
                </a:solidFill>
                <a:effectLst/>
                <a:latin typeface="system-ui"/>
              </a:rPr>
              <a:t>no obedece </a:t>
            </a:r>
            <a:r>
              <a:rPr lang="es-CO" sz="4400" b="0" i="0" dirty="0">
                <a:effectLst/>
                <a:latin typeface="system-ui"/>
              </a:rPr>
              <a:t>sus mandamientos, es un </a:t>
            </a:r>
            <a:r>
              <a:rPr lang="es-CO" sz="4400" b="0" i="0" dirty="0">
                <a:solidFill>
                  <a:srgbClr val="FF0000"/>
                </a:solidFill>
                <a:effectLst/>
                <a:latin typeface="system-ui"/>
              </a:rPr>
              <a:t>mentiroso</a:t>
            </a:r>
            <a:r>
              <a:rPr lang="es-CO" sz="4400" b="0" i="0" dirty="0">
                <a:effectLst/>
                <a:latin typeface="system-ui"/>
              </a:rPr>
              <a:t> y no tiene la </a:t>
            </a:r>
            <a:r>
              <a:rPr lang="es-CO" sz="4400" b="0" i="0" dirty="0">
                <a:solidFill>
                  <a:srgbClr val="FF0000"/>
                </a:solidFill>
                <a:effectLst/>
                <a:latin typeface="system-ui"/>
              </a:rPr>
              <a:t>verdad</a:t>
            </a:r>
            <a:r>
              <a:rPr lang="es-CO" sz="4400" b="0" i="0" dirty="0">
                <a:effectLst/>
                <a:latin typeface="system-ui"/>
              </a:rPr>
              <a:t>.</a:t>
            </a:r>
            <a:r>
              <a:rPr lang="es-CO" sz="4400" b="1" i="0" baseline="30000" dirty="0">
                <a:effectLst/>
                <a:latin typeface="system-ui"/>
              </a:rPr>
              <a:t> </a:t>
            </a:r>
          </a:p>
          <a:p>
            <a:pPr algn="just"/>
            <a:r>
              <a:rPr lang="es-CO" sz="4400" b="1" i="1" baseline="30000" dirty="0" smtClean="0">
                <a:latin typeface="system-ui"/>
              </a:rPr>
              <a:t>6 </a:t>
            </a:r>
            <a:r>
              <a:rPr lang="es-CO" sz="4400" b="0" i="0" dirty="0" smtClean="0">
                <a:effectLst/>
                <a:latin typeface="system-ui"/>
              </a:rPr>
              <a:t>Todo </a:t>
            </a:r>
            <a:r>
              <a:rPr lang="es-CO" sz="4400" b="0" i="0" dirty="0">
                <a:effectLst/>
                <a:latin typeface="system-ui"/>
              </a:rPr>
              <a:t>el que permanece en El </a:t>
            </a:r>
            <a:r>
              <a:rPr lang="es-CO" sz="4400" b="0" i="0" dirty="0">
                <a:solidFill>
                  <a:srgbClr val="FF0000"/>
                </a:solidFill>
                <a:effectLst/>
                <a:latin typeface="system-ui"/>
              </a:rPr>
              <a:t>no practica el pecado</a:t>
            </a:r>
            <a:r>
              <a:rPr lang="es-CO" sz="4400" b="0" i="0" dirty="0">
                <a:effectLst/>
                <a:latin typeface="system-ui"/>
              </a:rPr>
              <a:t>.</a:t>
            </a:r>
            <a:r>
              <a:rPr lang="es-CO" sz="4400" baseline="30000" dirty="0">
                <a:latin typeface="system-ui"/>
              </a:rPr>
              <a:t> </a:t>
            </a:r>
            <a:r>
              <a:rPr lang="es-CO" sz="4400" b="0" i="0" dirty="0">
                <a:effectLst/>
                <a:latin typeface="system-ui"/>
              </a:rPr>
              <a:t>Todo el que practica el </a:t>
            </a:r>
            <a:r>
              <a:rPr lang="es-CO" sz="4400" b="0" i="0" dirty="0">
                <a:solidFill>
                  <a:srgbClr val="FF0000"/>
                </a:solidFill>
                <a:effectLst/>
                <a:latin typeface="system-ui"/>
              </a:rPr>
              <a:t>pecado</a:t>
            </a:r>
            <a:r>
              <a:rPr lang="es-CO" sz="4400" b="0" i="0" dirty="0">
                <a:effectLst/>
                <a:latin typeface="system-ui"/>
              </a:rPr>
              <a:t> no lo ha visto ni lo ha conocido.</a:t>
            </a:r>
            <a:endParaRPr lang="es-CO" sz="4400" dirty="0"/>
          </a:p>
        </p:txBody>
      </p:sp>
    </p:spTree>
    <p:extLst>
      <p:ext uri="{BB962C8B-B14F-4D97-AF65-F5344CB8AC3E}">
        <p14:creationId xmlns:p14="http://schemas.microsoft.com/office/powerpoint/2010/main" val="423678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1A618-3853-28BA-5B1A-E62B4D0B1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344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s-CO" b="1" dirty="0"/>
              <a:t>2. SIENTE AMOR POR OTRAS PERSONAS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08B1D1E-128D-4129-8064-EE1068FFB525}"/>
              </a:ext>
            </a:extLst>
          </p:cNvPr>
          <p:cNvSpPr txBox="1"/>
          <p:nvPr/>
        </p:nvSpPr>
        <p:spPr>
          <a:xfrm>
            <a:off x="838200" y="1136470"/>
            <a:ext cx="1051559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3600" b="1" i="0" baseline="30000" dirty="0">
                <a:solidFill>
                  <a:srgbClr val="000000"/>
                </a:solidFill>
                <a:effectLst/>
                <a:latin typeface="system-ui"/>
              </a:rPr>
              <a:t>JUAN 13:15 </a:t>
            </a:r>
            <a:r>
              <a:rPr lang="es-CO" sz="3600" b="0" i="0" dirty="0">
                <a:solidFill>
                  <a:srgbClr val="000000"/>
                </a:solidFill>
                <a:effectLst/>
                <a:latin typeface="system-ui"/>
              </a:rPr>
              <a:t>Yo les he dado un ejemplo, para que </a:t>
            </a:r>
            <a:r>
              <a:rPr lang="es-CO" sz="3600" b="0" i="1" u="sng" dirty="0">
                <a:solidFill>
                  <a:srgbClr val="000000"/>
                </a:solidFill>
                <a:effectLst/>
                <a:latin typeface="system-ui"/>
              </a:rPr>
              <a:t>ustedes hagan lo mismo que yo les he hecho</a:t>
            </a:r>
            <a:r>
              <a:rPr lang="es-CO" sz="36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 algn="just"/>
            <a:endParaRPr lang="es-CO" sz="3600" b="1" i="0" baseline="30000" dirty="0" smtClean="0">
              <a:solidFill>
                <a:srgbClr val="000000"/>
              </a:solidFill>
              <a:effectLst/>
              <a:latin typeface="system-ui"/>
            </a:endParaRPr>
          </a:p>
          <a:p>
            <a:pPr algn="just"/>
            <a:r>
              <a:rPr lang="es-CO" sz="3600" b="1" i="0" baseline="30000" dirty="0" smtClean="0">
                <a:solidFill>
                  <a:srgbClr val="000000"/>
                </a:solidFill>
                <a:effectLst/>
                <a:latin typeface="system-ui"/>
              </a:rPr>
              <a:t>1 </a:t>
            </a:r>
            <a:r>
              <a:rPr lang="es-CO" sz="3600" b="1" i="0" baseline="30000" dirty="0">
                <a:solidFill>
                  <a:srgbClr val="000000"/>
                </a:solidFill>
                <a:effectLst/>
                <a:latin typeface="system-ui"/>
              </a:rPr>
              <a:t>DE JUAN 4</a:t>
            </a:r>
            <a:r>
              <a:rPr lang="es-CO" sz="3600" b="1" i="0" baseline="30000" dirty="0" smtClean="0">
                <a:solidFill>
                  <a:srgbClr val="000000"/>
                </a:solidFill>
                <a:effectLst/>
                <a:latin typeface="system-ui"/>
              </a:rPr>
              <a:t>:</a:t>
            </a:r>
          </a:p>
          <a:p>
            <a:pPr algn="just"/>
            <a:r>
              <a:rPr lang="es-CO" sz="3600" b="1" i="1" baseline="30000" dirty="0" smtClean="0">
                <a:solidFill>
                  <a:srgbClr val="000000"/>
                </a:solidFill>
                <a:effectLst/>
                <a:latin typeface="system-ui"/>
              </a:rPr>
              <a:t>20</a:t>
            </a:r>
            <a:r>
              <a:rPr lang="es-CO" sz="36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s-CO" sz="3600" b="0" i="0" dirty="0">
                <a:solidFill>
                  <a:srgbClr val="000000"/>
                </a:solidFill>
                <a:effectLst/>
                <a:latin typeface="system-ui"/>
              </a:rPr>
              <a:t>Si alguno dice: </a:t>
            </a:r>
            <a:r>
              <a:rPr lang="es-CO" sz="3600" b="1" i="1" dirty="0">
                <a:solidFill>
                  <a:srgbClr val="000000"/>
                </a:solidFill>
                <a:effectLst/>
                <a:latin typeface="system-ui"/>
              </a:rPr>
              <a:t>«Yo amo a Dios», </a:t>
            </a:r>
            <a:r>
              <a:rPr lang="es-CO" sz="3600" b="0" i="0" dirty="0">
                <a:solidFill>
                  <a:srgbClr val="000000"/>
                </a:solidFill>
                <a:effectLst/>
                <a:latin typeface="system-ui"/>
              </a:rPr>
              <a:t>y al mismo tiempo </a:t>
            </a:r>
            <a:r>
              <a:rPr lang="es-CO" sz="3600" b="0" i="0" dirty="0">
                <a:solidFill>
                  <a:srgbClr val="FF0000"/>
                </a:solidFill>
                <a:effectLst/>
                <a:latin typeface="system-ui"/>
              </a:rPr>
              <a:t>odia a su hermano</a:t>
            </a:r>
            <a:r>
              <a:rPr lang="es-CO" sz="3600" b="0" i="0" dirty="0">
                <a:solidFill>
                  <a:srgbClr val="000000"/>
                </a:solidFill>
                <a:effectLst/>
                <a:latin typeface="system-ui"/>
              </a:rPr>
              <a:t>, es un </a:t>
            </a:r>
            <a:r>
              <a:rPr lang="es-CO" sz="3600" b="0" i="0" dirty="0">
                <a:solidFill>
                  <a:srgbClr val="FF0000"/>
                </a:solidFill>
                <a:effectLst/>
                <a:latin typeface="system-ui"/>
              </a:rPr>
              <a:t>mentiroso</a:t>
            </a:r>
            <a:r>
              <a:rPr lang="es-CO" sz="3600" b="0" i="0" dirty="0">
                <a:solidFill>
                  <a:srgbClr val="000000"/>
                </a:solidFill>
                <a:effectLst/>
                <a:latin typeface="system-ui"/>
              </a:rPr>
              <a:t>. Pues si uno no ama a su hermano, a quien ve, tampoco puede amar a Dios, a quien no ve. </a:t>
            </a:r>
          </a:p>
          <a:p>
            <a:pPr algn="just"/>
            <a:r>
              <a:rPr lang="es-CO" sz="3600" b="1" i="1" baseline="30000" dirty="0">
                <a:solidFill>
                  <a:srgbClr val="000000"/>
                </a:solidFill>
                <a:effectLst/>
                <a:latin typeface="system-ui"/>
              </a:rPr>
              <a:t>21</a:t>
            </a:r>
            <a:r>
              <a:rPr lang="es-CO" sz="36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s-CO" sz="3600" b="0" i="0" dirty="0">
                <a:solidFill>
                  <a:srgbClr val="000000"/>
                </a:solidFill>
                <a:effectLst/>
                <a:latin typeface="system-ui"/>
              </a:rPr>
              <a:t>Jesucristo nos ha dado este mandamiento: </a:t>
            </a:r>
            <a:r>
              <a:rPr lang="es-CO" sz="3600" b="0" i="1" u="sng" dirty="0">
                <a:solidFill>
                  <a:srgbClr val="000000"/>
                </a:solidFill>
                <a:effectLst/>
                <a:latin typeface="system-ui"/>
              </a:rPr>
              <a:t>que el que ama a Dios, ame también a su hermano</a:t>
            </a:r>
            <a:endParaRPr lang="es-CO" sz="3600" i="1" u="sng" dirty="0"/>
          </a:p>
        </p:txBody>
      </p:sp>
    </p:spTree>
    <p:extLst>
      <p:ext uri="{BB962C8B-B14F-4D97-AF65-F5344CB8AC3E}">
        <p14:creationId xmlns:p14="http://schemas.microsoft.com/office/powerpoint/2010/main" val="206525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A2F33-A077-4EB0-7AB9-4D530547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966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es-CO" b="1" dirty="0"/>
              <a:t>3.ESTA ARREPENTIDO DE SU PECADO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A3FE331-525D-A311-4322-4E3ABB2E1303}"/>
              </a:ext>
            </a:extLst>
          </p:cNvPr>
          <p:cNvSpPr txBox="1"/>
          <p:nvPr/>
        </p:nvSpPr>
        <p:spPr>
          <a:xfrm>
            <a:off x="838200" y="1588919"/>
            <a:ext cx="10515600" cy="4360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3200" b="1" i="0" baseline="30000" dirty="0">
                <a:solidFill>
                  <a:srgbClr val="000000"/>
                </a:solidFill>
                <a:effectLst/>
                <a:latin typeface="system-ui"/>
              </a:rPr>
              <a:t>1 DE JUAN 1</a:t>
            </a:r>
          </a:p>
          <a:p>
            <a:pPr algn="just"/>
            <a:r>
              <a:rPr lang="es-CO" sz="32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Si decimos que no tenemos </a:t>
            </a:r>
            <a:r>
              <a:rPr lang="es-CO" sz="3200" b="0" i="0" dirty="0">
                <a:solidFill>
                  <a:srgbClr val="FF0000"/>
                </a:solidFill>
                <a:effectLst/>
                <a:latin typeface="system-ui"/>
              </a:rPr>
              <a:t>pecado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, nos </a:t>
            </a:r>
            <a:r>
              <a:rPr lang="es-CO" sz="3200" b="0" i="0" dirty="0">
                <a:solidFill>
                  <a:srgbClr val="FF0000"/>
                </a:solidFill>
                <a:effectLst/>
                <a:latin typeface="system-ui"/>
              </a:rPr>
              <a:t>engañamos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 a nosotros mismos y </a:t>
            </a:r>
            <a:r>
              <a:rPr lang="es-CO" sz="3200" b="0" i="0" dirty="0">
                <a:solidFill>
                  <a:srgbClr val="FF0000"/>
                </a:solidFill>
                <a:effectLst/>
                <a:latin typeface="system-ui"/>
              </a:rPr>
              <a:t>no hay verdad 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en nosotros; </a:t>
            </a:r>
          </a:p>
          <a:p>
            <a:pPr algn="just"/>
            <a:r>
              <a:rPr lang="es-CO" sz="32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pero si confesamos nuestros pecados, podemos confiar en que Dios, que es justo, nos perdonará nuestros </a:t>
            </a:r>
            <a:r>
              <a:rPr lang="es-CO" sz="3200" b="0" i="0" dirty="0">
                <a:solidFill>
                  <a:srgbClr val="FF0000"/>
                </a:solidFill>
                <a:effectLst/>
                <a:latin typeface="system-ui"/>
              </a:rPr>
              <a:t>pecados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 y nos limpiará de toda maldad. </a:t>
            </a:r>
          </a:p>
          <a:p>
            <a:pPr algn="just"/>
            <a:r>
              <a:rPr lang="es-CO" sz="32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Si decimos que </a:t>
            </a:r>
            <a:r>
              <a:rPr lang="es-CO" sz="3200" b="0" i="0" dirty="0">
                <a:solidFill>
                  <a:srgbClr val="FF0000"/>
                </a:solidFill>
                <a:effectLst/>
                <a:latin typeface="system-ui"/>
              </a:rPr>
              <a:t>no hemos cometido pecado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, hacemos que Dios parezca </a:t>
            </a:r>
            <a:r>
              <a:rPr lang="es-CO" sz="3200" b="0" i="0" dirty="0">
                <a:solidFill>
                  <a:srgbClr val="FF0000"/>
                </a:solidFill>
                <a:effectLst/>
                <a:latin typeface="system-ui"/>
              </a:rPr>
              <a:t>mentiroso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 y no hemos aceptado verdaderamente su palabra.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809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917AC6-BED3-A918-B89B-EFF7DC57F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7469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s-CO" b="1" dirty="0"/>
              <a:t>4.AMA A DIOS MAS QUE AL MUNDO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4FD4DFD-5AB8-0429-0F4D-4D5EAD89EADF}"/>
              </a:ext>
            </a:extLst>
          </p:cNvPr>
          <p:cNvSpPr txBox="1"/>
          <p:nvPr/>
        </p:nvSpPr>
        <p:spPr>
          <a:xfrm>
            <a:off x="838199" y="1307763"/>
            <a:ext cx="10771909" cy="4996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800" b="1" i="0" baseline="30000" dirty="0">
                <a:solidFill>
                  <a:srgbClr val="000000"/>
                </a:solidFill>
                <a:effectLst/>
                <a:latin typeface="system-ui"/>
              </a:rPr>
              <a:t>1 DE JUAN 2</a:t>
            </a:r>
          </a:p>
          <a:p>
            <a:pPr algn="just"/>
            <a:r>
              <a:rPr lang="es-CO" sz="2800" b="1" i="0" baseline="30000" dirty="0">
                <a:solidFill>
                  <a:srgbClr val="FF0000"/>
                </a:solidFill>
                <a:effectLst/>
                <a:latin typeface="system-ui"/>
              </a:rPr>
              <a:t>15 </a:t>
            </a:r>
            <a:r>
              <a:rPr lang="es-CO" sz="2800" b="0" i="0" dirty="0">
                <a:solidFill>
                  <a:srgbClr val="FF0000"/>
                </a:solidFill>
                <a:effectLst/>
                <a:latin typeface="system-ui"/>
              </a:rPr>
              <a:t>No amen al mundo ni lo que hay en él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. El que ama al mundo no ama al Padre, </a:t>
            </a:r>
          </a:p>
          <a:p>
            <a:pPr algn="just"/>
            <a:r>
              <a:rPr lang="es-CO" sz="28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porque nada de lo que hay en el mundo —las </a:t>
            </a:r>
            <a:r>
              <a:rPr lang="es-CO" sz="2800" b="0" i="0" dirty="0">
                <a:solidFill>
                  <a:srgbClr val="FF0000"/>
                </a:solidFill>
                <a:effectLst/>
                <a:latin typeface="system-ui"/>
              </a:rPr>
              <a:t>pasiones sexuales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, el </a:t>
            </a:r>
            <a:r>
              <a:rPr lang="es-CO" sz="2800" b="0" i="0" dirty="0">
                <a:solidFill>
                  <a:srgbClr val="FF0000"/>
                </a:solidFill>
                <a:effectLst/>
                <a:latin typeface="system-ui"/>
              </a:rPr>
              <a:t>deseo de poseer todo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lo que agrada y el orgullo de </a:t>
            </a:r>
            <a:r>
              <a:rPr lang="es-CO" sz="2800" b="0" i="0" dirty="0">
                <a:solidFill>
                  <a:srgbClr val="FF0000"/>
                </a:solidFill>
                <a:effectLst/>
                <a:latin typeface="system-ui"/>
              </a:rPr>
              <a:t>poseer riquezas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— no proviene del Padre sino del mundo. </a:t>
            </a:r>
          </a:p>
          <a:p>
            <a:pPr algn="just"/>
            <a:r>
              <a:rPr lang="es-CO" sz="2800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Y el mundo se está acabando y con él todos sus malos deseos. Pero el que hace la voluntad de Dios permanece para siempre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b="1" dirty="0" smtClean="0">
                <a:solidFill>
                  <a:srgbClr val="000000"/>
                </a:solidFill>
                <a:latin typeface="system-ui"/>
              </a:rPr>
              <a:t>SANTIAGO </a:t>
            </a:r>
            <a:r>
              <a:rPr lang="es-CO" sz="2000" b="1" dirty="0">
                <a:solidFill>
                  <a:srgbClr val="000000"/>
                </a:solidFill>
                <a:latin typeface="system-ui"/>
              </a:rPr>
              <a:t>4</a:t>
            </a:r>
          </a:p>
          <a:p>
            <a:pPr algn="just"/>
            <a:r>
              <a:rPr lang="es-CO" sz="28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¡Adúlteros!</a:t>
            </a:r>
            <a:r>
              <a:rPr lang="es-CO" sz="28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s-CO" sz="2800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a"/>
              </a:rPr>
              <a:t>a</a:t>
            </a:r>
            <a:r>
              <a:rPr lang="es-CO" sz="28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 ¿No se dan cuenta de que </a:t>
            </a:r>
            <a:r>
              <a:rPr lang="es-CO" sz="2800" b="0" i="0" dirty="0">
                <a:solidFill>
                  <a:srgbClr val="FF0000"/>
                </a:solidFill>
                <a:effectLst/>
                <a:latin typeface="system-ui"/>
              </a:rPr>
              <a:t>la amistad con el mundo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los convierte en </a:t>
            </a:r>
            <a:r>
              <a:rPr lang="es-CO" sz="2800" b="0" i="0" dirty="0">
                <a:solidFill>
                  <a:srgbClr val="FF0000"/>
                </a:solidFill>
                <a:effectLst/>
                <a:latin typeface="system-ui"/>
              </a:rPr>
              <a:t>enemigos de Dios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? Lo repito: si alguien quiere ser amigo del mundo, se hace enemigo de Dios.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25602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B428EC-0F05-AB97-FF7F-2088FF96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2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s-CO" b="1" dirty="0"/>
              <a:t>5. HACE TESOROS EN EL CIELO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DA8AACC-CC96-1099-2E8E-F7A3C174C97F}"/>
              </a:ext>
            </a:extLst>
          </p:cNvPr>
          <p:cNvSpPr txBox="1"/>
          <p:nvPr/>
        </p:nvSpPr>
        <p:spPr>
          <a:xfrm>
            <a:off x="838199" y="1280161"/>
            <a:ext cx="1051559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3000" b="1" i="0" baseline="30000" dirty="0">
                <a:solidFill>
                  <a:srgbClr val="000000"/>
                </a:solidFill>
                <a:effectLst/>
                <a:latin typeface="system-ui"/>
              </a:rPr>
              <a:t>MATEO 6: </a:t>
            </a:r>
          </a:p>
          <a:p>
            <a:pPr algn="just"/>
            <a:r>
              <a:rPr lang="es-CO" sz="3000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system-ui"/>
              </a:rPr>
              <a:t>»</a:t>
            </a:r>
            <a:r>
              <a:rPr lang="es-CO" sz="3000" b="0" i="0" dirty="0">
                <a:solidFill>
                  <a:srgbClr val="FF0000"/>
                </a:solidFill>
                <a:effectLst/>
                <a:latin typeface="system-ui"/>
              </a:rPr>
              <a:t>No amontonen riquezas 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system-ui"/>
              </a:rPr>
              <a:t>aquí en la tierra, donde la polilla destruye y las cosas se echan a perder, y donde los ladrones entran a robar. </a:t>
            </a:r>
          </a:p>
          <a:p>
            <a:pPr algn="just"/>
            <a:r>
              <a:rPr lang="es-CO" sz="3000" b="1" i="0" baseline="30000" dirty="0">
                <a:solidFill>
                  <a:srgbClr val="000000"/>
                </a:solidFill>
                <a:effectLst/>
                <a:latin typeface="system-ui"/>
              </a:rPr>
              <a:t>20 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system-ui"/>
              </a:rPr>
              <a:t>Más bien amontonen riquezas en el cielo, donde la polilla no destruye ni las cosas se echan a perder ni los ladrones entran a robar. </a:t>
            </a:r>
          </a:p>
          <a:p>
            <a:pPr algn="just"/>
            <a:r>
              <a:rPr lang="es-CO" sz="3000" b="1" i="0" baseline="30000" dirty="0">
                <a:solidFill>
                  <a:srgbClr val="000000"/>
                </a:solidFill>
                <a:effectLst/>
                <a:latin typeface="system-ui"/>
              </a:rPr>
              <a:t>21 </a:t>
            </a:r>
            <a:r>
              <a:rPr lang="es-CO" sz="3000" b="0" i="0" dirty="0">
                <a:solidFill>
                  <a:srgbClr val="FF0000"/>
                </a:solidFill>
                <a:effectLst/>
                <a:latin typeface="system-ui"/>
              </a:rPr>
              <a:t>Pues donde esté tu riqueza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system-ui"/>
              </a:rPr>
              <a:t>, allí estará también tu corazón.</a:t>
            </a:r>
          </a:p>
          <a:p>
            <a:pPr algn="just"/>
            <a:r>
              <a:rPr lang="es-CO" sz="3000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system-ui"/>
              </a:rPr>
              <a:t>»Nadie puede servir a dos amos, </a:t>
            </a:r>
            <a:r>
              <a:rPr lang="es-CO" sz="3000" b="0" i="0" dirty="0">
                <a:solidFill>
                  <a:srgbClr val="FF0000"/>
                </a:solidFill>
                <a:effectLst/>
                <a:latin typeface="system-ui"/>
              </a:rPr>
              <a:t>porque odiará 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system-ui"/>
              </a:rPr>
              <a:t>a uno y querrá al otro, o será fiel a uno y despreciará al otro</a:t>
            </a:r>
            <a:r>
              <a:rPr lang="es-CO" sz="3000" b="1" i="1" u="sng" dirty="0">
                <a:solidFill>
                  <a:srgbClr val="000000"/>
                </a:solidFill>
                <a:effectLst/>
                <a:latin typeface="system-ui"/>
              </a:rPr>
              <a:t>. No se puede servir a Dios y a las riquezas.</a:t>
            </a:r>
            <a:endParaRPr lang="es-CO" sz="3000" b="1" i="1" u="sng" dirty="0"/>
          </a:p>
        </p:txBody>
      </p:sp>
    </p:spTree>
    <p:extLst>
      <p:ext uri="{BB962C8B-B14F-4D97-AF65-F5344CB8AC3E}">
        <p14:creationId xmlns:p14="http://schemas.microsoft.com/office/powerpoint/2010/main" val="307148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C34A-BF00-38E2-63AC-372C26B55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s-CO" b="1" dirty="0"/>
              <a:t>6.CONFIESA A CRISTO ANTE LOS DEMAS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2B2E9E7-B79B-BC2D-780B-B5A3D79C4F91}"/>
              </a:ext>
            </a:extLst>
          </p:cNvPr>
          <p:cNvSpPr txBox="1"/>
          <p:nvPr/>
        </p:nvSpPr>
        <p:spPr>
          <a:xfrm>
            <a:off x="838200" y="1690688"/>
            <a:ext cx="10515600" cy="3683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3500" b="1" i="0" baseline="30000" dirty="0">
                <a:solidFill>
                  <a:srgbClr val="000000"/>
                </a:solidFill>
                <a:effectLst/>
                <a:latin typeface="system-ui"/>
              </a:rPr>
              <a:t>LUCAS 12</a:t>
            </a:r>
          </a:p>
          <a:p>
            <a:pPr algn="just"/>
            <a:r>
              <a:rPr lang="es-CO" sz="35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s-CO" sz="3500" b="0" i="0" dirty="0">
                <a:solidFill>
                  <a:srgbClr val="000000"/>
                </a:solidFill>
                <a:effectLst/>
                <a:latin typeface="system-ui"/>
              </a:rPr>
              <a:t>»Les digo la verdad, a todo el que me reconozca en público aquí en la tierra, el Hijo del Hombre</a:t>
            </a:r>
            <a:r>
              <a:rPr lang="es-CO" sz="35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s-CO" sz="3500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c"/>
              </a:rPr>
              <a:t>c</a:t>
            </a:r>
            <a:r>
              <a:rPr lang="es-CO" sz="35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s-CO" sz="3500" b="0" i="0" dirty="0">
                <a:solidFill>
                  <a:srgbClr val="000000"/>
                </a:solidFill>
                <a:effectLst/>
                <a:latin typeface="system-ui"/>
              </a:rPr>
              <a:t> también lo reconocerá en presencia de los ángeles de Dios. </a:t>
            </a:r>
          </a:p>
          <a:p>
            <a:pPr algn="just"/>
            <a:r>
              <a:rPr lang="es-CO" sz="35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s-CO" sz="3500" b="0" i="0" dirty="0">
                <a:solidFill>
                  <a:srgbClr val="FF0000"/>
                </a:solidFill>
                <a:effectLst/>
                <a:latin typeface="system-ui"/>
              </a:rPr>
              <a:t>Pero el que me niegue aquí en la tierra </a:t>
            </a:r>
            <a:r>
              <a:rPr lang="es-CO" sz="3500" b="0" i="0" dirty="0">
                <a:solidFill>
                  <a:srgbClr val="000000"/>
                </a:solidFill>
                <a:effectLst/>
                <a:latin typeface="system-ui"/>
              </a:rPr>
              <a:t>será negado delante de los ángeles de Dios.</a:t>
            </a:r>
            <a:endParaRPr lang="es-CO" sz="3500" dirty="0"/>
          </a:p>
        </p:txBody>
      </p:sp>
    </p:spTree>
    <p:extLst>
      <p:ext uri="{BB962C8B-B14F-4D97-AF65-F5344CB8AC3E}">
        <p14:creationId xmlns:p14="http://schemas.microsoft.com/office/powerpoint/2010/main" val="37593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81A32-30D8-F814-E518-A63EED74A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149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es-CO" b="1" dirty="0"/>
              <a:t>7. UN VERDADERO CRISTIANO SE CONGREGA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6200389-E1A3-5D95-C005-13BF71A9B668}"/>
              </a:ext>
            </a:extLst>
          </p:cNvPr>
          <p:cNvSpPr txBox="1"/>
          <p:nvPr/>
        </p:nvSpPr>
        <p:spPr>
          <a:xfrm>
            <a:off x="838200" y="1225930"/>
            <a:ext cx="10515600" cy="1713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3200" b="1" i="0" baseline="30000" dirty="0">
                <a:solidFill>
                  <a:srgbClr val="000000"/>
                </a:solidFill>
                <a:effectLst/>
                <a:latin typeface="system-ui"/>
              </a:rPr>
              <a:t>HEBREOS 10</a:t>
            </a:r>
          </a:p>
          <a:p>
            <a:pPr algn="ctr"/>
            <a:r>
              <a:rPr lang="es-CO" sz="2800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No dejemos de asistir a nuestras reuniones</a:t>
            </a:r>
            <a:r>
              <a:rPr lang="es-CO" sz="2800" b="1" i="0" dirty="0">
                <a:solidFill>
                  <a:srgbClr val="FF0000"/>
                </a:solidFill>
                <a:effectLst/>
                <a:latin typeface="system-ui"/>
              </a:rPr>
              <a:t>, como hacen algunos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ystem-ui"/>
              </a:rPr>
              <a:t>, sino animémonos unos a otros; y tanto más cuanto que vemos que el día del Señor se acerca.</a:t>
            </a:r>
            <a:endParaRPr lang="es-CO" sz="28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6C3C18F-952E-E272-211F-204A581D3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606" y="2939220"/>
            <a:ext cx="4432267" cy="3418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11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83</Words>
  <Application>Microsoft Office PowerPoint</Application>
  <PresentationFormat>Panorámica</PresentationFormat>
  <Paragraphs>44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system-ui</vt:lpstr>
      <vt:lpstr>Tema de Office</vt:lpstr>
      <vt:lpstr>SEÑALES QUE DEMUESTRAN QUE SOY UN VERDADERO CRISTIANO  </vt:lpstr>
      <vt:lpstr>MATEO 7</vt:lpstr>
      <vt:lpstr>1.NO PERMANECE EN PECADO</vt:lpstr>
      <vt:lpstr>2. SIENTE AMOR POR OTRAS PERSONAS </vt:lpstr>
      <vt:lpstr>3.ESTA ARREPENTIDO DE SU PECADO </vt:lpstr>
      <vt:lpstr>4.AMA A DIOS MAS QUE AL MUNDO </vt:lpstr>
      <vt:lpstr>5. HACE TESOROS EN EL CIELO</vt:lpstr>
      <vt:lpstr>6.CONFIESA A CRISTO ANTE LOS DEMAS </vt:lpstr>
      <vt:lpstr>7. UN VERDADERO CRISTIANO SE CONGREGA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SEÑALES QUE DEMUESTRAN QUE SOY UN VERDADERO CRISTIANO  </dc:title>
  <dc:creator>Microsoft Office User</dc:creator>
  <cp:lastModifiedBy>Usuario de Windows</cp:lastModifiedBy>
  <cp:revision>10</cp:revision>
  <dcterms:created xsi:type="dcterms:W3CDTF">2022-11-16T16:11:50Z</dcterms:created>
  <dcterms:modified xsi:type="dcterms:W3CDTF">2022-11-20T17:08:07Z</dcterms:modified>
</cp:coreProperties>
</file>