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29"/>
  </p:normalViewPr>
  <p:slideViewPr>
    <p:cSldViewPr snapToGrid="0">
      <p:cViewPr varScale="1">
        <p:scale>
          <a:sx n="69" d="100"/>
          <a:sy n="69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B73EEE-C734-DE88-FEC9-964596D5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54E6174-6E8C-9C40-26ED-917A9683C5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D7ACED-0F27-0105-C9D2-8579C0441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BE7F-A7CF-9D44-9734-6B53FDE55F3E}" type="datetimeFigureOut">
              <a:rPr lang="es-CO" smtClean="0"/>
              <a:t>27/11/2022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9DEF46-FA5B-ECAC-FCBF-7CC2EE863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648E18-948A-164D-9F68-6027ABCDC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9F31-2D46-2C41-AC50-00D12D1DA0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5581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456734-C2D6-CA0F-464E-BFD3EEBBB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5BB290-FABD-2ABF-EAA2-7F2FE3A568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72B813-044E-5FCA-E26E-5535F357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BE7F-A7CF-9D44-9734-6B53FDE55F3E}" type="datetimeFigureOut">
              <a:rPr lang="es-CO" smtClean="0"/>
              <a:t>27/11/2022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923ABB-3D05-427A-F3C3-1C5BA7D3E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2A4779-0AA4-6B24-24C3-414C4B417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9F31-2D46-2C41-AC50-00D12D1DA0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4588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2E904E8-9614-1001-0C73-22D9CD4973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ABC1036-EA07-4269-55C2-39AA610122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E4AC0F-6E63-7CEB-8C97-005550C63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BE7F-A7CF-9D44-9734-6B53FDE55F3E}" type="datetimeFigureOut">
              <a:rPr lang="es-CO" smtClean="0"/>
              <a:t>27/11/2022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7BB875-773E-0CAF-18E1-DACC5C906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6AAC8B-05A9-F5C3-07DC-90ABA6AC5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9F31-2D46-2C41-AC50-00D12D1DA0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804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896B6B-194B-924D-86CD-B56943685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57E7C0-8E72-F08D-45AC-5B2BBE4FE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5C557E-20BD-F590-04B7-A5B9E3BA9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BE7F-A7CF-9D44-9734-6B53FDE55F3E}" type="datetimeFigureOut">
              <a:rPr lang="es-CO" smtClean="0"/>
              <a:t>27/11/2022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A9AB6A-0515-7554-F6B2-44BB9D025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E916B1-A0FE-7EC3-3643-8C19F5498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9F31-2D46-2C41-AC50-00D12D1DA0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938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952BB4-1C62-8917-3B2B-090B675EF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5740EB-087F-40D7-F7DA-503C707D6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CFCC06-BD17-9D30-7CE4-BA1BCEBE8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BE7F-A7CF-9D44-9734-6B53FDE55F3E}" type="datetimeFigureOut">
              <a:rPr lang="es-CO" smtClean="0"/>
              <a:t>27/11/2022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1B6409-654E-1B12-7205-6649F5117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24944E-974B-3B5D-FEB6-40939EB2A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9F31-2D46-2C41-AC50-00D12D1DA0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3312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676B93-D820-41F4-BA38-4B75FA0C4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6483DD-3C49-0345-B801-AF89573307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912F459-9C65-869F-0BCF-CA68735EC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D075E32-E057-FD17-30EF-CCFDE6B57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BE7F-A7CF-9D44-9734-6B53FDE55F3E}" type="datetimeFigureOut">
              <a:rPr lang="es-CO" smtClean="0"/>
              <a:t>27/11/2022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52DFE6-D977-5DB4-B98C-000AE0A69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B3B42D-230E-0F21-81D7-5D15F2100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9F31-2D46-2C41-AC50-00D12D1DA0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181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E1A7FE-AEB3-B026-D5BF-97761A23A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0A4676-D593-D623-1F65-D4481AC8EB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06D9906-A54D-7D77-5038-F72713AF1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DB6B035-C79E-73A7-C9AD-324B1F5732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F32AA69-D30B-23EE-89D7-57779837CF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63D4479-F7CD-88DE-BDB2-2EA13BD6C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BE7F-A7CF-9D44-9734-6B53FDE55F3E}" type="datetimeFigureOut">
              <a:rPr lang="es-CO" smtClean="0"/>
              <a:t>27/11/2022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07876E6-DE8D-3879-29F7-09FDC865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7F3FB07-99C5-D191-7BA7-AA04DF1AF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9F31-2D46-2C41-AC50-00D12D1DA0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8126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3C5B20-88F2-E55B-DE81-DE74BE58A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3F74D3E-E3DF-E6F6-907D-6FF4CD678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BE7F-A7CF-9D44-9734-6B53FDE55F3E}" type="datetimeFigureOut">
              <a:rPr lang="es-CO" smtClean="0"/>
              <a:t>27/11/2022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CF321AF-094D-13AD-5067-E505031E0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A9F8105-69EB-DA43-9F49-5389AA9FE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9F31-2D46-2C41-AC50-00D12D1DA0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5286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45DFEA8-FF9A-66AF-9DD8-4D5422943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BE7F-A7CF-9D44-9734-6B53FDE55F3E}" type="datetimeFigureOut">
              <a:rPr lang="es-CO" smtClean="0"/>
              <a:t>27/11/2022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6D3703A-6498-13E3-0799-7E95465E5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7DBE82A-E1F3-DD14-E4B8-86F05BDC4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9F31-2D46-2C41-AC50-00D12D1DA0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6825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842283-E40B-8975-64C2-C5EC8B5CF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33E459-63BA-BDC5-7E06-089F05CB8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A0BDBBC-EFBD-BA98-7CD2-66B50547F7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79305BB-40B2-EED7-8BF2-C3685E649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BE7F-A7CF-9D44-9734-6B53FDE55F3E}" type="datetimeFigureOut">
              <a:rPr lang="es-CO" smtClean="0"/>
              <a:t>27/11/2022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1B8070-3162-38DB-774B-00FC3E5DB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1FD46B0-1A1B-5897-DD2D-F97991DFC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9F31-2D46-2C41-AC50-00D12D1DA0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243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D5E970-955C-C2BB-5379-6A6AED90C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BDCF1AB-304D-4123-B84F-C93A184DB4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91C865F-93A1-F477-1D69-A35D2D4C09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9B3FAF-D765-45D3-400C-9470B6CC5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BE7F-A7CF-9D44-9734-6B53FDE55F3E}" type="datetimeFigureOut">
              <a:rPr lang="es-CO" smtClean="0"/>
              <a:t>27/11/2022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9E75EA-3B80-83E4-6530-64C69D98C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983D64-9426-F820-076C-6E9E58C1A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9F31-2D46-2C41-AC50-00D12D1DA0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2776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A259D52-0C96-2A78-3BE2-FDB3C0923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B06684-FA16-8F89-39C1-EFD1DB507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272228-3939-F066-A771-BB383B2BB9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5BE7F-A7CF-9D44-9734-6B53FDE55F3E}" type="datetimeFigureOut">
              <a:rPr lang="es-CO" smtClean="0"/>
              <a:t>27/11/2022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59DCC2-F616-5630-CD71-4F517CC7AC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38CCD6-CBEF-F9B0-4F9D-5C94A07E7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79F31-2D46-2C41-AC50-00D12D1DA0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5305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76E7C2-987C-6891-C10D-882CADBBE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1851" y="509451"/>
            <a:ext cx="10872651" cy="250806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CO" sz="7200" b="1" i="1" dirty="0">
                <a:latin typeface="Abril Fatface" panose="02000503000000020003" pitchFamily="2" charset="77"/>
              </a:rPr>
              <a:t>El Costo de la Bendición.</a:t>
            </a:r>
            <a:r>
              <a:rPr lang="es-CO" sz="4800" dirty="0"/>
              <a:t/>
            </a:r>
            <a:br>
              <a:rPr lang="es-CO" sz="4800" dirty="0"/>
            </a:br>
            <a:r>
              <a:rPr lang="es-CO" sz="4400" dirty="0">
                <a:latin typeface="Comic Sans MS" panose="030F0902030302020204" pitchFamily="66" charset="0"/>
              </a:rPr>
              <a:t>LA </a:t>
            </a:r>
            <a:r>
              <a:rPr lang="es-CO" sz="4400" dirty="0" smtClean="0">
                <a:latin typeface="Comic Sans MS" panose="030F0902030302020204" pitchFamily="66" charset="0"/>
              </a:rPr>
              <a:t>SALVACION </a:t>
            </a:r>
            <a:r>
              <a:rPr lang="es-CO" sz="4400" dirty="0">
                <a:latin typeface="Comic Sans MS" panose="030F0902030302020204" pitchFamily="66" charset="0"/>
              </a:rPr>
              <a:t>ES GRATUITA </a:t>
            </a:r>
            <a:br>
              <a:rPr lang="es-CO" sz="4400" dirty="0">
                <a:latin typeface="Comic Sans MS" panose="030F0902030302020204" pitchFamily="66" charset="0"/>
              </a:rPr>
            </a:br>
            <a:r>
              <a:rPr lang="es-CO" sz="4400" dirty="0">
                <a:latin typeface="Comic Sans MS" panose="030F0902030302020204" pitchFamily="66" charset="0"/>
              </a:rPr>
              <a:t>LA BENDICION TIENE UN COSTO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67B7CF-D559-456F-9712-767FA114A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1851" y="2948245"/>
            <a:ext cx="10872651" cy="3397135"/>
          </a:xfrm>
          <a:solidFill>
            <a:srgbClr val="92D050"/>
          </a:solidFill>
        </p:spPr>
        <p:txBody>
          <a:bodyPr>
            <a:normAutofit lnSpcReduction="10000"/>
          </a:bodyPr>
          <a:lstStyle/>
          <a:p>
            <a:endParaRPr lang="es-CO" sz="2600" b="1" i="0" baseline="30000" dirty="0" smtClean="0">
              <a:solidFill>
                <a:srgbClr val="000000"/>
              </a:solidFill>
              <a:effectLst/>
              <a:latin typeface="system-ui"/>
            </a:endParaRPr>
          </a:p>
          <a:p>
            <a:r>
              <a:rPr lang="es-CO" sz="2600" b="1" i="0" baseline="30000" dirty="0" smtClean="0">
                <a:solidFill>
                  <a:srgbClr val="000000"/>
                </a:solidFill>
                <a:effectLst/>
                <a:latin typeface="system-ui"/>
              </a:rPr>
              <a:t>GENESIS </a:t>
            </a:r>
            <a:r>
              <a:rPr lang="es-CO" sz="2600" b="1" i="0" baseline="30000" dirty="0">
                <a:solidFill>
                  <a:srgbClr val="000000"/>
                </a:solidFill>
                <a:effectLst/>
                <a:latin typeface="system-ui"/>
              </a:rPr>
              <a:t>37</a:t>
            </a:r>
          </a:p>
          <a:p>
            <a:r>
              <a:rPr lang="es-CO" sz="2600" b="1" i="0" baseline="30000" dirty="0">
                <a:solidFill>
                  <a:srgbClr val="000000"/>
                </a:solidFill>
                <a:effectLst/>
                <a:latin typeface="system-ui"/>
              </a:rPr>
              <a:t>22-23 </a:t>
            </a:r>
            <a:r>
              <a:rPr lang="es-CO" sz="2600" b="0" i="0" dirty="0">
                <a:solidFill>
                  <a:srgbClr val="000000"/>
                </a:solidFill>
                <a:effectLst/>
                <a:latin typeface="system-ui"/>
              </a:rPr>
              <a:t>Esa misma noche Jacob se levantó, tomó todas sus posesiones, y junto con su familia cruzó el arroyo Jacob. </a:t>
            </a:r>
            <a:r>
              <a:rPr lang="es-CO" sz="2600" b="1" i="0" baseline="30000" dirty="0">
                <a:solidFill>
                  <a:srgbClr val="000000"/>
                </a:solidFill>
                <a:effectLst/>
                <a:latin typeface="system-ui"/>
              </a:rPr>
              <a:t>24 </a:t>
            </a:r>
            <a:r>
              <a:rPr lang="es-CO" sz="2600" b="0" i="0" dirty="0">
                <a:solidFill>
                  <a:srgbClr val="000000"/>
                </a:solidFill>
                <a:effectLst/>
                <a:latin typeface="system-ui"/>
              </a:rPr>
              <a:t>Y luego él solo regresó al otro lado y allí </a:t>
            </a:r>
            <a:r>
              <a:rPr lang="es-CO" sz="2600" b="1" i="1" dirty="0">
                <a:solidFill>
                  <a:srgbClr val="000000"/>
                </a:solidFill>
                <a:effectLst/>
                <a:latin typeface="system-ui"/>
              </a:rPr>
              <a:t>luchó con un desconocido hasta que el sol salió</a:t>
            </a:r>
            <a:r>
              <a:rPr lang="es-CO" sz="2600" b="0" i="0" dirty="0">
                <a:solidFill>
                  <a:srgbClr val="000000"/>
                </a:solidFill>
                <a:effectLst/>
                <a:latin typeface="system-ui"/>
              </a:rPr>
              <a:t>. </a:t>
            </a:r>
            <a:r>
              <a:rPr lang="es-CO" sz="2600" b="1" i="0" baseline="30000" dirty="0">
                <a:solidFill>
                  <a:srgbClr val="000000"/>
                </a:solidFill>
                <a:effectLst/>
                <a:latin typeface="system-ui"/>
              </a:rPr>
              <a:t>25 </a:t>
            </a:r>
            <a:r>
              <a:rPr lang="es-CO" sz="2600" b="0" i="0" dirty="0">
                <a:solidFill>
                  <a:srgbClr val="000000"/>
                </a:solidFill>
                <a:effectLst/>
                <a:latin typeface="system-ui"/>
              </a:rPr>
              <a:t>Cuando el desconocido se dio cuenta de que no podía vencer a Jacob, lo golpeó en la cadera, y se la zafó. </a:t>
            </a:r>
            <a:r>
              <a:rPr lang="es-CO" sz="2600" b="1" i="0" baseline="30000" dirty="0">
                <a:solidFill>
                  <a:srgbClr val="000000"/>
                </a:solidFill>
                <a:effectLst/>
                <a:latin typeface="system-ui"/>
              </a:rPr>
              <a:t>26 </a:t>
            </a:r>
            <a:r>
              <a:rPr lang="es-CO" sz="2600" b="0" i="0" dirty="0">
                <a:solidFill>
                  <a:srgbClr val="000000"/>
                </a:solidFill>
                <a:effectLst/>
                <a:latin typeface="system-ui"/>
              </a:rPr>
              <a:t>Entonces el desconocido le dijo: —¡Suéltame! ¡Ya salió el sol! Pero Jacob le respondió: </a:t>
            </a:r>
          </a:p>
          <a:p>
            <a:r>
              <a:rPr lang="es-CO" sz="2600" b="1" i="1" u="sng" dirty="0">
                <a:solidFill>
                  <a:srgbClr val="000000"/>
                </a:solidFill>
                <a:effectLst/>
                <a:latin typeface="system-ui"/>
              </a:rPr>
              <a:t>—No te suelto si no me bendices.</a:t>
            </a:r>
          </a:p>
          <a:p>
            <a:endParaRPr lang="es-CO" sz="2600" dirty="0"/>
          </a:p>
        </p:txBody>
      </p:sp>
    </p:spTree>
    <p:extLst>
      <p:ext uri="{BB962C8B-B14F-4D97-AF65-F5344CB8AC3E}">
        <p14:creationId xmlns:p14="http://schemas.microsoft.com/office/powerpoint/2010/main" val="341091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A8FE38-96E7-5F69-2A26-50F8D9C14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682" y="365125"/>
            <a:ext cx="10706636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CO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7. </a:t>
            </a:r>
            <a:r>
              <a:rPr lang="es-CO" sz="4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(CUESTA)</a:t>
            </a:r>
            <a:r>
              <a:rPr lang="es-CO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4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SOPORTAR LA ENVIDIA DE LOS DEMÁS. V 13-14 </a:t>
            </a:r>
            <a:endParaRPr lang="es-CO" sz="4000" dirty="0">
              <a:latin typeface="Comic Sans MS" panose="030F0902030302020204" pitchFamily="66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58DC85-5FD1-ED45-7C06-54FFB502B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682" y="1690688"/>
            <a:ext cx="5353318" cy="4486275"/>
          </a:xfrm>
          <a:solidFill>
            <a:srgbClr val="92D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CO" sz="3600" dirty="0">
                <a:solidFill>
                  <a:srgbClr val="6B6B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“</a:t>
            </a:r>
            <a:r>
              <a:rPr lang="es-CO" sz="3600" dirty="0">
                <a:solidFill>
                  <a:srgbClr val="2E75B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El varón se enriqueció, y fue prosperado, y se engrandeció hasta hacerse muy poderoso. Y tuvo hato de ovejas, y hato de vacas, y mucha labranza; y los filisteos le tuvieron envidia</a:t>
            </a:r>
            <a:r>
              <a:rPr lang="es-CO" sz="36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s-CO" sz="3600" dirty="0">
                <a:solidFill>
                  <a:srgbClr val="6B6B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” </a:t>
            </a:r>
            <a:endParaRPr lang="es-CO" sz="3600" dirty="0"/>
          </a:p>
        </p:txBody>
      </p:sp>
      <p:pic>
        <p:nvPicPr>
          <p:cNvPr id="9218" name="Picture 2" descr="Abraham Yehoshua - La Civiltà Cattolica">
            <a:extLst>
              <a:ext uri="{FF2B5EF4-FFF2-40B4-BE49-F238E27FC236}">
                <a16:creationId xmlns:a16="http://schemas.microsoft.com/office/drawing/2014/main" id="{DDE792F7-544F-17CC-227E-64F59795B8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90688"/>
            <a:ext cx="5353318" cy="448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547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855C1D-EDFD-1644-8C06-FC011F4A4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206" y="365125"/>
            <a:ext cx="10859588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CO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8. </a:t>
            </a:r>
            <a:r>
              <a:rPr lang="es-CO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(CUESTA)</a:t>
            </a:r>
            <a:r>
              <a:rPr lang="es-CO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36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SOPORTAR LA MALDAD Y EL RECHAZO DE LOS DEMÁS. V 15 - 16 </a:t>
            </a:r>
            <a:endParaRPr lang="es-CO" sz="3600" dirty="0">
              <a:latin typeface="Comic Sans MS" panose="030F0902030302020204" pitchFamily="66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DF407A-8239-B7E7-B21A-C1A747EC2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690688"/>
            <a:ext cx="5429794" cy="4486275"/>
          </a:xfrm>
          <a:solidFill>
            <a:srgbClr val="92D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CO" sz="4000" dirty="0">
                <a:solidFill>
                  <a:srgbClr val="6B6B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“</a:t>
            </a:r>
            <a:r>
              <a:rPr lang="es-CO" sz="4000" dirty="0">
                <a:solidFill>
                  <a:srgbClr val="2E75B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 todos los pozos que habían abierto los criados de Abraham su padre en sus días, los filisteos los habían cegado y llenado de tierra. </a:t>
            </a:r>
            <a:r>
              <a:rPr lang="es-CO" sz="4000" dirty="0">
                <a:solidFill>
                  <a:srgbClr val="6B6B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s-CO" sz="4000" dirty="0">
                <a:effectLst/>
              </a:rPr>
              <a:t> </a:t>
            </a:r>
            <a:endParaRPr lang="es-CO" sz="4000" dirty="0"/>
          </a:p>
        </p:txBody>
      </p:sp>
      <p:pic>
        <p:nvPicPr>
          <p:cNvPr id="10242" name="Picture 2" descr="Pozo De Agua En El Desierto Del Sahara, Marruecos, áfrica Del Norte Fotos,  Retratos, Imágenes Y Fotografía De Archivo Libres De Derecho. Image  55606068.">
            <a:extLst>
              <a:ext uri="{FF2B5EF4-FFF2-40B4-BE49-F238E27FC236}">
                <a16:creationId xmlns:a16="http://schemas.microsoft.com/office/drawing/2014/main" id="{87201C54-50C6-E99B-38E7-C42B64E19C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06" y="1690688"/>
            <a:ext cx="5429794" cy="448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65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D25AB6-00A1-764A-CE67-659BC4463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62634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CO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9. </a:t>
            </a:r>
            <a:r>
              <a:rPr lang="es-CO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(CUESTA)</a:t>
            </a:r>
            <a:r>
              <a:rPr lang="es-CO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36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NUNCA DESISTIR A PESAR DE LOS TROPIEZOS. V 17-22 </a:t>
            </a:r>
            <a:endParaRPr lang="es-CO" sz="3600" dirty="0">
              <a:latin typeface="Comic Sans MS" panose="030F0902030302020204" pitchFamily="66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195248-144B-8587-AB86-473D691F9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662634" cy="4486275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sz="3600" dirty="0">
                <a:solidFill>
                  <a:srgbClr val="6B6B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“</a:t>
            </a:r>
            <a:r>
              <a:rPr lang="es-CO" sz="3600" dirty="0">
                <a:solidFill>
                  <a:srgbClr val="2E75B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 Isaac se fue de allí, y acampó en el valle de Gerar, y habitó allí. </a:t>
            </a:r>
            <a:r>
              <a:rPr lang="es-CO" sz="3600" dirty="0">
                <a:solidFill>
                  <a:srgbClr val="6B6B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</a:p>
          <a:p>
            <a:pPr marL="0" indent="0" algn="ctr">
              <a:buNone/>
            </a:pPr>
            <a:r>
              <a:rPr lang="es-CO" sz="3600" dirty="0">
                <a:effectLst/>
              </a:rPr>
              <a:t> </a:t>
            </a:r>
            <a:endParaRPr lang="es-CO" sz="36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9D5C399-9DB7-2CEC-56FE-72D1636FD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4274" y="2844799"/>
            <a:ext cx="5786846" cy="3332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93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205BA1-638E-87CB-0AE6-58C97313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696302" cy="88890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s-CO" sz="3200" b="1" i="1" dirty="0">
                <a:solidFill>
                  <a:srgbClr val="6B6B6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CO" sz="3200" b="1" i="1" dirty="0">
                <a:solidFill>
                  <a:srgbClr val="6B6B6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s-CO" sz="32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A. No importa cuán entregados seamos a Jesucristo y su obra es imposible no ser afectados por las cosas que suceden en el mundo</a:t>
            </a:r>
            <a:r>
              <a:rPr lang="es-CO" sz="3200" b="1" i="1" dirty="0">
                <a:solidFill>
                  <a:srgbClr val="6B6B6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s-C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C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E69A5B-847C-53CC-0388-FF597B931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4034"/>
            <a:ext cx="5257800" cy="4922930"/>
          </a:xfrm>
          <a:solidFill>
            <a:srgbClr val="92D050"/>
          </a:solidFill>
        </p:spPr>
        <p:txBody>
          <a:bodyPr>
            <a:normAutofit lnSpcReduction="10000"/>
          </a:bodyPr>
          <a:lstStyle/>
          <a:p>
            <a:pPr marL="36195" marR="36195" algn="ctr">
              <a:spcAft>
                <a:spcPts val="0"/>
              </a:spcAft>
            </a:pPr>
            <a:r>
              <a:rPr lang="es-CO" sz="3600" b="1" i="1" dirty="0">
                <a:solidFill>
                  <a:srgbClr val="6B6B6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CO" sz="3600" b="1" dirty="0">
                <a:solidFill>
                  <a:srgbClr val="6B6B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Génesis 26.</a:t>
            </a:r>
            <a:endParaRPr lang="es-CO" sz="3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36195" indent="0" algn="ctr">
              <a:spcAft>
                <a:spcPts val="0"/>
              </a:spcAft>
              <a:buNone/>
            </a:pPr>
            <a:r>
              <a:rPr lang="es-CO" sz="3600" dirty="0">
                <a:solidFill>
                  <a:srgbClr val="6B6B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 era el caso de Isaac. V 1 “</a:t>
            </a:r>
            <a:r>
              <a:rPr lang="es-CO" sz="3600" dirty="0">
                <a:solidFill>
                  <a:srgbClr val="2E75B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Después hubo hambre en la tierra, además de la primera hambre que hubo en los días de Abraham; y se fue Isaac a Abimelec rey de los filisteos, en Gerar.</a:t>
            </a:r>
            <a:r>
              <a:rPr lang="es-CO" sz="3600" dirty="0">
                <a:solidFill>
                  <a:srgbClr val="6B6B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s-CO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O" dirty="0"/>
          </a:p>
        </p:txBody>
      </p:sp>
      <p:pic>
        <p:nvPicPr>
          <p:cNvPr id="1026" name="Picture 2" descr="Las filas del hambre del centro de São Paulo no tienen candidato claro |  Internacional | EL PAÍS">
            <a:extLst>
              <a:ext uri="{FF2B5EF4-FFF2-40B4-BE49-F238E27FC236}">
                <a16:creationId xmlns:a16="http://schemas.microsoft.com/office/drawing/2014/main" id="{8F16D8BB-2473-8E6E-25AF-B5D38FA8F2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254033"/>
            <a:ext cx="5438502" cy="4922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40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CBD14C-80F8-FB09-65FF-ADF2ED79F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581" y="365125"/>
            <a:ext cx="10831132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s-CO" sz="4800" b="1" i="1" dirty="0">
                <a:solidFill>
                  <a:srgbClr val="6B6B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O" sz="4800" b="1" i="1" dirty="0">
                <a:solidFill>
                  <a:srgbClr val="6B6B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O" sz="4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El ser Bendecido por Dios es </a:t>
            </a:r>
            <a:r>
              <a:rPr lang="es-CO" sz="4800" b="1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agradable pero </a:t>
            </a:r>
            <a:r>
              <a:rPr lang="es-CO" sz="4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tiene sus Costos.</a:t>
            </a:r>
            <a:r>
              <a:rPr lang="es-C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C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dirty="0"/>
          </a:p>
        </p:txBody>
      </p:sp>
      <p:pic>
        <p:nvPicPr>
          <p:cNvPr id="2050" name="Picture 2" descr="Jacob lucha contra el ángel | Other - Quizizz">
            <a:extLst>
              <a:ext uri="{FF2B5EF4-FFF2-40B4-BE49-F238E27FC236}">
                <a16:creationId xmlns:a16="http://schemas.microsoft.com/office/drawing/2014/main" id="{66E05EC5-0E18-9B09-797D-E36C4E3BA13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337" y="1690686"/>
            <a:ext cx="5826034" cy="460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732E043B-B937-5E84-9CEE-7FFC0A70D89B}"/>
              </a:ext>
            </a:extLst>
          </p:cNvPr>
          <p:cNvSpPr txBox="1"/>
          <p:nvPr/>
        </p:nvSpPr>
        <p:spPr>
          <a:xfrm>
            <a:off x="9013371" y="1690688"/>
            <a:ext cx="2496047" cy="460560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002BC73-3824-A653-7607-28085BB27F66}"/>
              </a:ext>
            </a:extLst>
          </p:cNvPr>
          <p:cNvSpPr txBox="1"/>
          <p:nvPr/>
        </p:nvSpPr>
        <p:spPr>
          <a:xfrm>
            <a:off x="678286" y="1690687"/>
            <a:ext cx="2509051" cy="460560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6360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CF9B94-F543-CE21-3906-10EE13A6C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498" y="365125"/>
            <a:ext cx="10877004" cy="167268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s-CO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</a:t>
            </a:r>
            <a:r>
              <a:rPr lang="es-CO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(CUESTA)</a:t>
            </a:r>
            <a:r>
              <a:rPr lang="es-CO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3600" i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NO PODER HACER LO QUE NOS GUSTARÍA O LO QUE CREEMOS LÓGICO. V 2 </a:t>
            </a:r>
            <a:endParaRPr lang="es-CO" sz="3600" i="1" dirty="0">
              <a:latin typeface="Comic Sans MS" panose="030F0902030302020204" pitchFamily="66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AD9522-EB34-9B40-CE6B-E26BE9542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037806"/>
            <a:ext cx="5438502" cy="4455069"/>
          </a:xfrm>
          <a:solidFill>
            <a:srgbClr val="92D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CO" sz="4800" dirty="0">
                <a:solidFill>
                  <a:srgbClr val="6B6B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“</a:t>
            </a:r>
            <a:r>
              <a:rPr lang="es-CO" sz="4800" dirty="0">
                <a:solidFill>
                  <a:srgbClr val="2E75B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 se le apareció Jehová, y le dijo: No desciendas a Egipto; habita en la tierra que yo te diré</a:t>
            </a:r>
            <a:r>
              <a:rPr lang="es-CO" sz="4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s-CO" sz="4800" dirty="0">
                <a:solidFill>
                  <a:srgbClr val="6B6B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” </a:t>
            </a:r>
            <a:endParaRPr lang="es-CO" sz="4800" dirty="0"/>
          </a:p>
        </p:txBody>
      </p:sp>
      <p:pic>
        <p:nvPicPr>
          <p:cNvPr id="3074" name="Picture 2" descr="Civilizacion Egipcia El Rey Faraón Dios En El Telón De Fondo Del Palacio De  Egipto Ilustraciones Svg, Vectoriales, Clip Art Vectorizado Libre De  Derechos. Image 79465949.">
            <a:extLst>
              <a:ext uri="{FF2B5EF4-FFF2-40B4-BE49-F238E27FC236}">
                <a16:creationId xmlns:a16="http://schemas.microsoft.com/office/drawing/2014/main" id="{C21CABC2-ADA0-36C5-7BC2-BAEC60835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498" y="2037806"/>
            <a:ext cx="5438503" cy="4455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31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9C631E-5C03-3405-9634-6DF3900B7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365125"/>
            <a:ext cx="10911839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CO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</a:t>
            </a:r>
            <a:r>
              <a:rPr lang="es-CO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(CUESTA)</a:t>
            </a:r>
            <a:r>
              <a:rPr lang="es-CO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OBEDECER A SI NO NOS PAREZCA LO MÁS LÓGICO. V 3 </a:t>
            </a:r>
            <a:endParaRPr lang="es-CO" dirty="0">
              <a:latin typeface="Comic Sans MS" panose="030F0902030302020204" pitchFamily="66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A68F13-3F95-7C33-0011-5E8E3A188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1690688"/>
            <a:ext cx="5455920" cy="4566421"/>
          </a:xfrm>
          <a:solidFill>
            <a:srgbClr val="92D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CO" sz="3600" dirty="0">
                <a:solidFill>
                  <a:srgbClr val="6B6B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“</a:t>
            </a:r>
            <a:r>
              <a:rPr lang="es-CO" sz="3600" dirty="0">
                <a:solidFill>
                  <a:srgbClr val="2E75B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Habita como forastero en esta tierra, y estaré contigo, y te bendeciré; porque a ti y a tu descendencia daré todas estas tierras, y confirmaré el juramento que hice a Abraham tu padre</a:t>
            </a:r>
            <a:r>
              <a:rPr lang="es-CO" sz="36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s-CO" sz="3600" dirty="0">
                <a:solidFill>
                  <a:srgbClr val="6B6B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” </a:t>
            </a:r>
            <a:endParaRPr lang="es-CO" sz="3600" dirty="0"/>
          </a:p>
        </p:txBody>
      </p:sp>
      <p:pic>
        <p:nvPicPr>
          <p:cNvPr id="4098" name="Picture 2" descr="La promesa de Dios a Abraham - YouTube">
            <a:extLst>
              <a:ext uri="{FF2B5EF4-FFF2-40B4-BE49-F238E27FC236}">
                <a16:creationId xmlns:a16="http://schemas.microsoft.com/office/drawing/2014/main" id="{6129C898-E865-3599-8058-C7BA82513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8" y="1690688"/>
            <a:ext cx="5455921" cy="4566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972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EEC628-EA82-75C5-305C-0C82FF0FE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408" y="365125"/>
            <a:ext cx="10861184" cy="159430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s-CO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3. </a:t>
            </a:r>
            <a:r>
              <a:rPr lang="es-CO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(CUESTA)</a:t>
            </a:r>
            <a:r>
              <a:rPr lang="es-CO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36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CREER QUE LOS PLANES DE DIOS SON MUCHO MÁS GRANDES QUE LOS NUESTROS. V 4 </a:t>
            </a:r>
            <a:endParaRPr lang="es-CO" sz="3600" dirty="0">
              <a:latin typeface="Comic Sans MS" panose="030F0902030302020204" pitchFamily="66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FB4BE1-E5E1-3A7C-87FA-1E33B9A3F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408" y="1959429"/>
            <a:ext cx="10861184" cy="4217534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dirty="0">
                <a:solidFill>
                  <a:srgbClr val="6B6B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“</a:t>
            </a:r>
            <a:r>
              <a:rPr lang="es-CO" dirty="0">
                <a:solidFill>
                  <a:srgbClr val="2E75B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Multiplicaré tu descendencia como las estrellas del cielo, y daré a tu descendencia </a:t>
            </a:r>
            <a:r>
              <a:rPr lang="es-CO" b="1" i="1" u="sng" dirty="0">
                <a:solidFill>
                  <a:srgbClr val="2E75B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todas estas tierras</a:t>
            </a:r>
            <a:r>
              <a:rPr lang="es-CO" dirty="0">
                <a:solidFill>
                  <a:srgbClr val="2E75B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y todas las naciones de la tierra serán benditas en tu simiente,</a:t>
            </a:r>
            <a:r>
              <a:rPr lang="es-CO" dirty="0">
                <a:solidFill>
                  <a:srgbClr val="6B6B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” </a:t>
            </a:r>
          </a:p>
          <a:p>
            <a:pPr marL="0" indent="0" algn="ctr">
              <a:buNone/>
            </a:pPr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CD742B0-BE88-460F-DEC1-8D48465B75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7337" y="3200399"/>
            <a:ext cx="5773783" cy="297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08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6BD775-9956-6FAD-9A41-E9E2C7FA0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017" y="365125"/>
            <a:ext cx="10937966" cy="159430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s-CO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4. </a:t>
            </a:r>
            <a:r>
              <a:rPr lang="es-CO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(CUESTA)</a:t>
            </a:r>
            <a:r>
              <a:rPr lang="es-CO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36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PENSAR QUE DE NUESTROS ACTOS DEPENDE LA BENDICIÓN DE LOS DEMÁS. V 5 </a:t>
            </a:r>
            <a:endParaRPr lang="es-CO" sz="3600" dirty="0">
              <a:latin typeface="Comic Sans MS" panose="030F0902030302020204" pitchFamily="66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82A91E-69D5-03E4-6344-CC9B4FAC6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1959429"/>
            <a:ext cx="5468983" cy="4217534"/>
          </a:xfrm>
          <a:solidFill>
            <a:srgbClr val="92D05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CO" sz="4400" dirty="0">
                <a:solidFill>
                  <a:srgbClr val="6B6B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“</a:t>
            </a:r>
            <a:r>
              <a:rPr lang="es-CO" sz="4400" dirty="0">
                <a:solidFill>
                  <a:srgbClr val="2E75B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por cuanto oyó Abraham mi voz, y guardó mi precepto, mis mandamientos, mis estatutos y mis leyes.</a:t>
            </a:r>
            <a:r>
              <a:rPr lang="es-CO" sz="4400" dirty="0">
                <a:solidFill>
                  <a:srgbClr val="6B6B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” </a:t>
            </a:r>
            <a:endParaRPr lang="es-CO" sz="4400" dirty="0"/>
          </a:p>
        </p:txBody>
      </p:sp>
      <p:pic>
        <p:nvPicPr>
          <p:cNvPr id="6146" name="Picture 2" descr="Sirve a Dios Sirviendo a los Demás - Pastor Rick's Daily Hope">
            <a:extLst>
              <a:ext uri="{FF2B5EF4-FFF2-40B4-BE49-F238E27FC236}">
                <a16:creationId xmlns:a16="http://schemas.microsoft.com/office/drawing/2014/main" id="{EB7A641D-61BD-CBFA-4F86-90D607EBC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17" y="1959429"/>
            <a:ext cx="5468983" cy="4217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24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A4C3C2-5B64-722E-87BC-934C6E14000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CO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5. </a:t>
            </a:r>
            <a:r>
              <a:rPr lang="es-CO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(CUESTA)</a:t>
            </a:r>
            <a:r>
              <a:rPr lang="es-CO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ENFRENTAR NUESTROS MIEDOS. V 7 </a:t>
            </a:r>
            <a:endParaRPr lang="es-CO" dirty="0">
              <a:latin typeface="Comic Sans MS" panose="030F0902030302020204" pitchFamily="66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EF2CB9-3445-0C52-240F-2D9566CBA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5257800" cy="4585563"/>
          </a:xfrm>
          <a:solidFill>
            <a:srgbClr val="92D050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O" sz="3200" dirty="0">
                <a:solidFill>
                  <a:srgbClr val="6B6B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“</a:t>
            </a:r>
            <a:r>
              <a:rPr lang="es-CO" sz="3200" dirty="0">
                <a:solidFill>
                  <a:srgbClr val="2E75B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 los hombres de aquel lugar le preguntaron acerca de su mujer; y él respondió: Es mi hermana; porque tuvo miedo de decir: Es mi mujer; pensando que tal vez los hombres del lugar lo matarían por causa de Rebeca, pues ella era de hermoso aspecto</a:t>
            </a:r>
            <a:r>
              <a:rPr lang="es-CO" sz="3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s-CO" sz="3200" dirty="0">
                <a:solidFill>
                  <a:srgbClr val="6B6B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”</a:t>
            </a:r>
            <a:r>
              <a:rPr lang="es-CO" sz="3200" dirty="0">
                <a:effectLst/>
              </a:rPr>
              <a:t> </a:t>
            </a:r>
            <a:endParaRPr lang="es-CO" sz="3200" dirty="0"/>
          </a:p>
        </p:txBody>
      </p:sp>
      <p:pic>
        <p:nvPicPr>
          <p:cNvPr id="7170" name="Picture 2" descr="Rebeca, la esposa de Isaac – Pensamiento y cultura">
            <a:extLst>
              <a:ext uri="{FF2B5EF4-FFF2-40B4-BE49-F238E27FC236}">
                <a16:creationId xmlns:a16="http://schemas.microsoft.com/office/drawing/2014/main" id="{9B8E0FAA-A453-8C99-D147-BD84A75FEF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90689"/>
            <a:ext cx="5257800" cy="458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051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01A51C-6567-DD3C-5E86-50C75B66C76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CO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6. </a:t>
            </a:r>
            <a:r>
              <a:rPr lang="es-CO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(CUESTA)</a:t>
            </a:r>
            <a:r>
              <a:rPr lang="es-CO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ACTUAR DE ACUERDO A LAS PROMESAS DE DIOS. V 12 </a:t>
            </a:r>
            <a:endParaRPr lang="es-CO" dirty="0">
              <a:latin typeface="Comic Sans MS" panose="030F0902030302020204" pitchFamily="66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4A3A7E-DF4F-66EA-8A8B-CB5F460C8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dirty="0">
                <a:solidFill>
                  <a:srgbClr val="6B6B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“</a:t>
            </a:r>
            <a:r>
              <a:rPr lang="es-CO" dirty="0">
                <a:solidFill>
                  <a:srgbClr val="2E75B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 sembró Isaac en aquella tierra, y cosechó aquel año ciento por uno; y le bendijo Jehová</a:t>
            </a:r>
            <a:r>
              <a:rPr lang="es-CO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s-CO" dirty="0">
                <a:solidFill>
                  <a:srgbClr val="6B6B6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” </a:t>
            </a:r>
          </a:p>
          <a:p>
            <a:pPr marL="0" indent="0" algn="ctr">
              <a:buNone/>
            </a:pPr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B475B82-D55C-FB5D-EE19-A8F86ECBD4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463" y="2769327"/>
            <a:ext cx="5786846" cy="3407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48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442</Words>
  <Application>Microsoft Office PowerPoint</Application>
  <PresentationFormat>Panorámica</PresentationFormat>
  <Paragraphs>28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1" baseType="lpstr">
      <vt:lpstr>Abril Fatface</vt:lpstr>
      <vt:lpstr>Arial</vt:lpstr>
      <vt:lpstr>Calibri</vt:lpstr>
      <vt:lpstr>Calibri Light</vt:lpstr>
      <vt:lpstr>Comic Sans MS</vt:lpstr>
      <vt:lpstr>system-ui</vt:lpstr>
      <vt:lpstr>Times New Roman</vt:lpstr>
      <vt:lpstr>Verdana</vt:lpstr>
      <vt:lpstr>Tema de Office</vt:lpstr>
      <vt:lpstr>El Costo de la Bendición. LA SALVACION ES GRATUITA  LA BENDICION TIENE UN COSTO</vt:lpstr>
      <vt:lpstr> A. No importa cuán entregados seamos a Jesucristo y su obra es imposible no ser afectados por las cosas que suceden en el mundo. </vt:lpstr>
      <vt:lpstr> B. El ser Bendecido por Dios es agradable pero tiene sus Costos. </vt:lpstr>
      <vt:lpstr>1. (CUESTA) NO PODER HACER LO QUE NOS GUSTARÍA O LO QUE CREEMOS LÓGICO. V 2 </vt:lpstr>
      <vt:lpstr>2. (CUESTA) OBEDECER A SI NO NOS PAREZCA LO MÁS LÓGICO. V 3 </vt:lpstr>
      <vt:lpstr>3. (CUESTA) CREER QUE LOS PLANES DE DIOS SON MUCHO MÁS GRANDES QUE LOS NUESTROS. V 4 </vt:lpstr>
      <vt:lpstr>4. (CUESTA) PENSAR QUE DE NUESTROS ACTOS DEPENDE LA BENDICIÓN DE LOS DEMÁS. V 5 </vt:lpstr>
      <vt:lpstr>5. (CUESTA) ENFRENTAR NUESTROS MIEDOS. V 7 </vt:lpstr>
      <vt:lpstr>6. (CUESTA) ACTUAR DE ACUERDO A LAS PROMESAS DE DIOS. V 12 </vt:lpstr>
      <vt:lpstr>7. (CUESTA) SOPORTAR LA ENVIDIA DE LOS DEMÁS. V 13-14 </vt:lpstr>
      <vt:lpstr>8. (CUESTA) SOPORTAR LA MALDAD Y EL RECHAZO DE LOS DEMÁS. V 15 - 16 </vt:lpstr>
      <vt:lpstr>9. (CUESTA) NUNCA DESISTIR A PESAR DE LOS TROPIEZOS. V 17-22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Costo de la Bendición. LA SALVACIO ES GRATUITA  LA BENDICION TIENE UN COSTO</dc:title>
  <dc:creator>Microsoft Office User</dc:creator>
  <cp:lastModifiedBy>Usuario de Windows</cp:lastModifiedBy>
  <cp:revision>9</cp:revision>
  <dcterms:created xsi:type="dcterms:W3CDTF">2022-11-22T21:48:57Z</dcterms:created>
  <dcterms:modified xsi:type="dcterms:W3CDTF">2022-11-27T17:06:22Z</dcterms:modified>
</cp:coreProperties>
</file>