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1" r:id="rId2"/>
    <p:sldId id="287"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50"/>
    <p:restoredTop sz="94704"/>
  </p:normalViewPr>
  <p:slideViewPr>
    <p:cSldViewPr snapToGrid="0">
      <p:cViewPr varScale="1">
        <p:scale>
          <a:sx n="68" d="100"/>
          <a:sy n="68" d="100"/>
        </p:scale>
        <p:origin x="7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4B05C8-CECC-6AE6-1FAB-0BBF93D17F37}"/>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CO"/>
          </a:p>
        </p:txBody>
      </p:sp>
      <p:sp>
        <p:nvSpPr>
          <p:cNvPr id="3" name="Subtítulo 2">
            <a:extLst>
              <a:ext uri="{FF2B5EF4-FFF2-40B4-BE49-F238E27FC236}">
                <a16:creationId xmlns:a16="http://schemas.microsoft.com/office/drawing/2014/main" id="{C812CEE1-B8B1-1892-3999-7F52FF0247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CO"/>
          </a:p>
        </p:txBody>
      </p:sp>
      <p:sp>
        <p:nvSpPr>
          <p:cNvPr id="4" name="Marcador de fecha 3">
            <a:extLst>
              <a:ext uri="{FF2B5EF4-FFF2-40B4-BE49-F238E27FC236}">
                <a16:creationId xmlns:a16="http://schemas.microsoft.com/office/drawing/2014/main" id="{8838D5E5-83A5-50A9-EEAD-97DF3742417D}"/>
              </a:ext>
            </a:extLst>
          </p:cNvPr>
          <p:cNvSpPr>
            <a:spLocks noGrp="1"/>
          </p:cNvSpPr>
          <p:nvPr>
            <p:ph type="dt" sz="half" idx="10"/>
          </p:nvPr>
        </p:nvSpPr>
        <p:spPr/>
        <p:txBody>
          <a:bodyPr/>
          <a:lstStyle/>
          <a:p>
            <a:fld id="{6513B657-1513-A24B-B6BB-0C35E8089BB6}" type="datetimeFigureOut">
              <a:rPr lang="es-CO" smtClean="0"/>
              <a:t>26/09/2022</a:t>
            </a:fld>
            <a:endParaRPr lang="es-CO"/>
          </a:p>
        </p:txBody>
      </p:sp>
      <p:sp>
        <p:nvSpPr>
          <p:cNvPr id="5" name="Marcador de pie de página 4">
            <a:extLst>
              <a:ext uri="{FF2B5EF4-FFF2-40B4-BE49-F238E27FC236}">
                <a16:creationId xmlns:a16="http://schemas.microsoft.com/office/drawing/2014/main" id="{724251E9-E75E-4D94-4B18-528047FEF7B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3213526-15BB-15E5-47AB-379EF3F5FAD7}"/>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548094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F266C3-2916-4951-F4F2-2AA0C7B00206}"/>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texto vertical 2">
            <a:extLst>
              <a:ext uri="{FF2B5EF4-FFF2-40B4-BE49-F238E27FC236}">
                <a16:creationId xmlns:a16="http://schemas.microsoft.com/office/drawing/2014/main" id="{0D00BDA7-C1EC-43CB-0973-41B745706DA5}"/>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5A8D7961-2E63-CCD0-CE8B-C0822DCD1407}"/>
              </a:ext>
            </a:extLst>
          </p:cNvPr>
          <p:cNvSpPr>
            <a:spLocks noGrp="1"/>
          </p:cNvSpPr>
          <p:nvPr>
            <p:ph type="dt" sz="half" idx="10"/>
          </p:nvPr>
        </p:nvSpPr>
        <p:spPr/>
        <p:txBody>
          <a:bodyPr/>
          <a:lstStyle/>
          <a:p>
            <a:fld id="{6513B657-1513-A24B-B6BB-0C35E8089BB6}" type="datetimeFigureOut">
              <a:rPr lang="es-CO" smtClean="0"/>
              <a:t>26/09/2022</a:t>
            </a:fld>
            <a:endParaRPr lang="es-CO"/>
          </a:p>
        </p:txBody>
      </p:sp>
      <p:sp>
        <p:nvSpPr>
          <p:cNvPr id="5" name="Marcador de pie de página 4">
            <a:extLst>
              <a:ext uri="{FF2B5EF4-FFF2-40B4-BE49-F238E27FC236}">
                <a16:creationId xmlns:a16="http://schemas.microsoft.com/office/drawing/2014/main" id="{66C18D4E-BE33-7C05-FF09-5A3922605A9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8C183B6-A83A-6026-FE73-4685B3BEA2AD}"/>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2092237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D43E6C6-1849-148A-7CD5-3C7664511F5B}"/>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CO"/>
          </a:p>
        </p:txBody>
      </p:sp>
      <p:sp>
        <p:nvSpPr>
          <p:cNvPr id="3" name="Marcador de texto vertical 2">
            <a:extLst>
              <a:ext uri="{FF2B5EF4-FFF2-40B4-BE49-F238E27FC236}">
                <a16:creationId xmlns:a16="http://schemas.microsoft.com/office/drawing/2014/main" id="{33D48EF5-B38B-5D7A-3A32-954CFA3E6CAB}"/>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A1635F8E-379D-A40C-3285-F5F213758065}"/>
              </a:ext>
            </a:extLst>
          </p:cNvPr>
          <p:cNvSpPr>
            <a:spLocks noGrp="1"/>
          </p:cNvSpPr>
          <p:nvPr>
            <p:ph type="dt" sz="half" idx="10"/>
          </p:nvPr>
        </p:nvSpPr>
        <p:spPr/>
        <p:txBody>
          <a:bodyPr/>
          <a:lstStyle/>
          <a:p>
            <a:fld id="{6513B657-1513-A24B-B6BB-0C35E8089BB6}" type="datetimeFigureOut">
              <a:rPr lang="es-CO" smtClean="0"/>
              <a:t>26/09/2022</a:t>
            </a:fld>
            <a:endParaRPr lang="es-CO"/>
          </a:p>
        </p:txBody>
      </p:sp>
      <p:sp>
        <p:nvSpPr>
          <p:cNvPr id="5" name="Marcador de pie de página 4">
            <a:extLst>
              <a:ext uri="{FF2B5EF4-FFF2-40B4-BE49-F238E27FC236}">
                <a16:creationId xmlns:a16="http://schemas.microsoft.com/office/drawing/2014/main" id="{47248EC8-8BE2-5F9D-B68B-7562F81F22E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A6F98134-69E6-E1CC-0476-092579C6F2B9}"/>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3764049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B331F6-9AC6-C824-9EDE-6CB135AD7CCA}"/>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B212E064-85AD-73FB-550E-EDAF051A8260}"/>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A32A3A75-199C-5855-0377-F6CE78E03F45}"/>
              </a:ext>
            </a:extLst>
          </p:cNvPr>
          <p:cNvSpPr>
            <a:spLocks noGrp="1"/>
          </p:cNvSpPr>
          <p:nvPr>
            <p:ph type="dt" sz="half" idx="10"/>
          </p:nvPr>
        </p:nvSpPr>
        <p:spPr/>
        <p:txBody>
          <a:bodyPr/>
          <a:lstStyle/>
          <a:p>
            <a:fld id="{6513B657-1513-A24B-B6BB-0C35E8089BB6}" type="datetimeFigureOut">
              <a:rPr lang="es-CO" smtClean="0"/>
              <a:t>26/09/2022</a:t>
            </a:fld>
            <a:endParaRPr lang="es-CO"/>
          </a:p>
        </p:txBody>
      </p:sp>
      <p:sp>
        <p:nvSpPr>
          <p:cNvPr id="5" name="Marcador de pie de página 4">
            <a:extLst>
              <a:ext uri="{FF2B5EF4-FFF2-40B4-BE49-F238E27FC236}">
                <a16:creationId xmlns:a16="http://schemas.microsoft.com/office/drawing/2014/main" id="{51D75948-97EC-8665-B98D-54155D1E5B8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CAD888E-8C5B-9064-0D84-D36490038CBF}"/>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2866399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57B6F2-36C3-D3EF-3A04-8832631F1F45}"/>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ABE282A4-26D3-676B-8B05-B40E90F2D1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7FDB61A2-C7D0-E319-8B41-D281C2BD9E8D}"/>
              </a:ext>
            </a:extLst>
          </p:cNvPr>
          <p:cNvSpPr>
            <a:spLocks noGrp="1"/>
          </p:cNvSpPr>
          <p:nvPr>
            <p:ph type="dt" sz="half" idx="10"/>
          </p:nvPr>
        </p:nvSpPr>
        <p:spPr/>
        <p:txBody>
          <a:bodyPr/>
          <a:lstStyle/>
          <a:p>
            <a:fld id="{6513B657-1513-A24B-B6BB-0C35E8089BB6}" type="datetimeFigureOut">
              <a:rPr lang="es-CO" smtClean="0"/>
              <a:t>26/09/2022</a:t>
            </a:fld>
            <a:endParaRPr lang="es-CO"/>
          </a:p>
        </p:txBody>
      </p:sp>
      <p:sp>
        <p:nvSpPr>
          <p:cNvPr id="5" name="Marcador de pie de página 4">
            <a:extLst>
              <a:ext uri="{FF2B5EF4-FFF2-40B4-BE49-F238E27FC236}">
                <a16:creationId xmlns:a16="http://schemas.microsoft.com/office/drawing/2014/main" id="{C4C044B2-5436-3DBE-0026-F6994E04816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AECD4DA-9D97-C07D-2C38-45F657ED145C}"/>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3464301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7524AA-3D03-7084-7B5C-F1B80ADFF88B}"/>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2320307A-C274-22BD-BD1B-2550E6F1F115}"/>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contenido 3">
            <a:extLst>
              <a:ext uri="{FF2B5EF4-FFF2-40B4-BE49-F238E27FC236}">
                <a16:creationId xmlns:a16="http://schemas.microsoft.com/office/drawing/2014/main" id="{55536E96-452B-F97D-3C4E-E0CF71CDB8C7}"/>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5" name="Marcador de fecha 4">
            <a:extLst>
              <a:ext uri="{FF2B5EF4-FFF2-40B4-BE49-F238E27FC236}">
                <a16:creationId xmlns:a16="http://schemas.microsoft.com/office/drawing/2014/main" id="{04BA21FA-9A2C-818D-B1E2-62164AE92890}"/>
              </a:ext>
            </a:extLst>
          </p:cNvPr>
          <p:cNvSpPr>
            <a:spLocks noGrp="1"/>
          </p:cNvSpPr>
          <p:nvPr>
            <p:ph type="dt" sz="half" idx="10"/>
          </p:nvPr>
        </p:nvSpPr>
        <p:spPr/>
        <p:txBody>
          <a:bodyPr/>
          <a:lstStyle/>
          <a:p>
            <a:fld id="{6513B657-1513-A24B-B6BB-0C35E8089BB6}" type="datetimeFigureOut">
              <a:rPr lang="es-CO" smtClean="0"/>
              <a:t>26/09/2022</a:t>
            </a:fld>
            <a:endParaRPr lang="es-CO"/>
          </a:p>
        </p:txBody>
      </p:sp>
      <p:sp>
        <p:nvSpPr>
          <p:cNvPr id="6" name="Marcador de pie de página 5">
            <a:extLst>
              <a:ext uri="{FF2B5EF4-FFF2-40B4-BE49-F238E27FC236}">
                <a16:creationId xmlns:a16="http://schemas.microsoft.com/office/drawing/2014/main" id="{168D2AA4-D383-2D10-1ECC-6DD400CA29D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6CD06E1-C0C6-8749-1F3A-28B8442F7840}"/>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104088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6958BF-4100-E2D7-D373-11050C17DAEB}"/>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8E8E9891-0A65-8866-4120-E966E2D967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D2596B4F-6C10-631D-5217-BCD6330CA2F1}"/>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5" name="Marcador de texto 4">
            <a:extLst>
              <a:ext uri="{FF2B5EF4-FFF2-40B4-BE49-F238E27FC236}">
                <a16:creationId xmlns:a16="http://schemas.microsoft.com/office/drawing/2014/main" id="{0DF7F616-05B5-D8EF-21A2-F3B419F4A2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91ED8335-4616-0A96-FA11-0ACD054FF2CA}"/>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7" name="Marcador de fecha 6">
            <a:extLst>
              <a:ext uri="{FF2B5EF4-FFF2-40B4-BE49-F238E27FC236}">
                <a16:creationId xmlns:a16="http://schemas.microsoft.com/office/drawing/2014/main" id="{05605868-CA21-36E1-3476-CF97030F125F}"/>
              </a:ext>
            </a:extLst>
          </p:cNvPr>
          <p:cNvSpPr>
            <a:spLocks noGrp="1"/>
          </p:cNvSpPr>
          <p:nvPr>
            <p:ph type="dt" sz="half" idx="10"/>
          </p:nvPr>
        </p:nvSpPr>
        <p:spPr/>
        <p:txBody>
          <a:bodyPr/>
          <a:lstStyle/>
          <a:p>
            <a:fld id="{6513B657-1513-A24B-B6BB-0C35E8089BB6}" type="datetimeFigureOut">
              <a:rPr lang="es-CO" smtClean="0"/>
              <a:t>26/09/2022</a:t>
            </a:fld>
            <a:endParaRPr lang="es-CO"/>
          </a:p>
        </p:txBody>
      </p:sp>
      <p:sp>
        <p:nvSpPr>
          <p:cNvPr id="8" name="Marcador de pie de página 7">
            <a:extLst>
              <a:ext uri="{FF2B5EF4-FFF2-40B4-BE49-F238E27FC236}">
                <a16:creationId xmlns:a16="http://schemas.microsoft.com/office/drawing/2014/main" id="{6043C797-37E6-5702-AE68-B12089D26AE1}"/>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F604BA33-4A16-81CF-AFC2-43840B8F54BE}"/>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1792890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90C5BD-1138-AD66-A49B-8A4C74C504F9}"/>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fecha 2">
            <a:extLst>
              <a:ext uri="{FF2B5EF4-FFF2-40B4-BE49-F238E27FC236}">
                <a16:creationId xmlns:a16="http://schemas.microsoft.com/office/drawing/2014/main" id="{31CB1ABE-7410-3DBF-2D5D-7512F2D4A7EF}"/>
              </a:ext>
            </a:extLst>
          </p:cNvPr>
          <p:cNvSpPr>
            <a:spLocks noGrp="1"/>
          </p:cNvSpPr>
          <p:nvPr>
            <p:ph type="dt" sz="half" idx="10"/>
          </p:nvPr>
        </p:nvSpPr>
        <p:spPr/>
        <p:txBody>
          <a:bodyPr/>
          <a:lstStyle/>
          <a:p>
            <a:fld id="{6513B657-1513-A24B-B6BB-0C35E8089BB6}" type="datetimeFigureOut">
              <a:rPr lang="es-CO" smtClean="0"/>
              <a:t>26/09/2022</a:t>
            </a:fld>
            <a:endParaRPr lang="es-CO"/>
          </a:p>
        </p:txBody>
      </p:sp>
      <p:sp>
        <p:nvSpPr>
          <p:cNvPr id="4" name="Marcador de pie de página 3">
            <a:extLst>
              <a:ext uri="{FF2B5EF4-FFF2-40B4-BE49-F238E27FC236}">
                <a16:creationId xmlns:a16="http://schemas.microsoft.com/office/drawing/2014/main" id="{0CA6729A-23BA-2956-2FFD-12CE09A7FA98}"/>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8EBBA178-D27B-4338-6E66-6B355D02376B}"/>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853786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E1095EA-13FA-F414-09E5-03AA11E32333}"/>
              </a:ext>
            </a:extLst>
          </p:cNvPr>
          <p:cNvSpPr>
            <a:spLocks noGrp="1"/>
          </p:cNvSpPr>
          <p:nvPr>
            <p:ph type="dt" sz="half" idx="10"/>
          </p:nvPr>
        </p:nvSpPr>
        <p:spPr/>
        <p:txBody>
          <a:bodyPr/>
          <a:lstStyle/>
          <a:p>
            <a:fld id="{6513B657-1513-A24B-B6BB-0C35E8089BB6}" type="datetimeFigureOut">
              <a:rPr lang="es-CO" smtClean="0"/>
              <a:t>26/09/2022</a:t>
            </a:fld>
            <a:endParaRPr lang="es-CO"/>
          </a:p>
        </p:txBody>
      </p:sp>
      <p:sp>
        <p:nvSpPr>
          <p:cNvPr id="3" name="Marcador de pie de página 2">
            <a:extLst>
              <a:ext uri="{FF2B5EF4-FFF2-40B4-BE49-F238E27FC236}">
                <a16:creationId xmlns:a16="http://schemas.microsoft.com/office/drawing/2014/main" id="{C8247725-C404-A171-DD18-ACB1ED0CF2A6}"/>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375D4327-8F92-B928-4FB2-1816B0FB6384}"/>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410538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471E92-123A-2EC7-5456-F959FA803829}"/>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9B18A8A2-B878-7A02-5C9E-14A42702A8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texto 3">
            <a:extLst>
              <a:ext uri="{FF2B5EF4-FFF2-40B4-BE49-F238E27FC236}">
                <a16:creationId xmlns:a16="http://schemas.microsoft.com/office/drawing/2014/main" id="{783A860D-060A-F457-47E0-2FA9369AA3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AA59BA8E-28F2-FD30-84A3-00DBFC058793}"/>
              </a:ext>
            </a:extLst>
          </p:cNvPr>
          <p:cNvSpPr>
            <a:spLocks noGrp="1"/>
          </p:cNvSpPr>
          <p:nvPr>
            <p:ph type="dt" sz="half" idx="10"/>
          </p:nvPr>
        </p:nvSpPr>
        <p:spPr/>
        <p:txBody>
          <a:bodyPr/>
          <a:lstStyle/>
          <a:p>
            <a:fld id="{6513B657-1513-A24B-B6BB-0C35E8089BB6}" type="datetimeFigureOut">
              <a:rPr lang="es-CO" smtClean="0"/>
              <a:t>26/09/2022</a:t>
            </a:fld>
            <a:endParaRPr lang="es-CO"/>
          </a:p>
        </p:txBody>
      </p:sp>
      <p:sp>
        <p:nvSpPr>
          <p:cNvPr id="6" name="Marcador de pie de página 5">
            <a:extLst>
              <a:ext uri="{FF2B5EF4-FFF2-40B4-BE49-F238E27FC236}">
                <a16:creationId xmlns:a16="http://schemas.microsoft.com/office/drawing/2014/main" id="{9EA5C3E1-7D3F-750F-7374-F37461EB13C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F88CEF2C-56A8-75D9-C214-7A81F1B4E174}"/>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1400801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1CDD8F-41AA-3740-BA38-268C57CBEEE2}"/>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O"/>
          </a:p>
        </p:txBody>
      </p:sp>
      <p:sp>
        <p:nvSpPr>
          <p:cNvPr id="3" name="Marcador de posición de imagen 2">
            <a:extLst>
              <a:ext uri="{FF2B5EF4-FFF2-40B4-BE49-F238E27FC236}">
                <a16:creationId xmlns:a16="http://schemas.microsoft.com/office/drawing/2014/main" id="{CCE76D57-B8B1-F5D0-C9F0-F3353D0739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CFBBA35C-FF9A-A195-58CF-D98582BB3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EE945023-52FE-5818-B9E5-9F474A887F04}"/>
              </a:ext>
            </a:extLst>
          </p:cNvPr>
          <p:cNvSpPr>
            <a:spLocks noGrp="1"/>
          </p:cNvSpPr>
          <p:nvPr>
            <p:ph type="dt" sz="half" idx="10"/>
          </p:nvPr>
        </p:nvSpPr>
        <p:spPr/>
        <p:txBody>
          <a:bodyPr/>
          <a:lstStyle/>
          <a:p>
            <a:fld id="{6513B657-1513-A24B-B6BB-0C35E8089BB6}" type="datetimeFigureOut">
              <a:rPr lang="es-CO" smtClean="0"/>
              <a:t>26/09/2022</a:t>
            </a:fld>
            <a:endParaRPr lang="es-CO"/>
          </a:p>
        </p:txBody>
      </p:sp>
      <p:sp>
        <p:nvSpPr>
          <p:cNvPr id="6" name="Marcador de pie de página 5">
            <a:extLst>
              <a:ext uri="{FF2B5EF4-FFF2-40B4-BE49-F238E27FC236}">
                <a16:creationId xmlns:a16="http://schemas.microsoft.com/office/drawing/2014/main" id="{8D5DB71A-CD52-9739-06C8-5DC1A9BB1EFB}"/>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2C1A595-DE57-75EA-CB3B-683EC9FDC9D3}"/>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3214621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53CDEC2-A0EF-DFED-D05D-0A733085DC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3519B541-C454-DF76-6390-1B177E8507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65ED4B6B-4434-77E3-BCBB-2C4D08B39B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13B657-1513-A24B-B6BB-0C35E8089BB6}" type="datetimeFigureOut">
              <a:rPr lang="es-CO" smtClean="0"/>
              <a:t>26/09/2022</a:t>
            </a:fld>
            <a:endParaRPr lang="es-CO"/>
          </a:p>
        </p:txBody>
      </p:sp>
      <p:sp>
        <p:nvSpPr>
          <p:cNvPr id="5" name="Marcador de pie de página 4">
            <a:extLst>
              <a:ext uri="{FF2B5EF4-FFF2-40B4-BE49-F238E27FC236}">
                <a16:creationId xmlns:a16="http://schemas.microsoft.com/office/drawing/2014/main" id="{A709BA84-1434-0FAC-64C3-9CC36C2D4C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5FF552CC-E272-72B6-C1EB-2BED09DE08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AF4A-8EE4-5547-BE50-9EE0662BB1C2}" type="slidenum">
              <a:rPr lang="es-CO" smtClean="0"/>
              <a:t>‹Nº›</a:t>
            </a:fld>
            <a:endParaRPr lang="es-CO"/>
          </a:p>
        </p:txBody>
      </p:sp>
    </p:spTree>
    <p:extLst>
      <p:ext uri="{BB962C8B-B14F-4D97-AF65-F5344CB8AC3E}">
        <p14:creationId xmlns:p14="http://schemas.microsoft.com/office/powerpoint/2010/main" val="261525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cvclavoz.com/blog/opinion/de-acuerdo-en-estar-en-desacuerdo/" TargetMode="Externa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cvclavoz.com/destacados/quiero-ser-cristiano-porque-no-quiero-ir-al-infierno/" TargetMode="Externa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hyperlink" Target="https://cvclavoz.com/blog/salud/cual-es-el-alimento-mas-importante-del-dia/" TargetMode="External"/><Relationship Id="rId2" Type="http://schemas.openxmlformats.org/officeDocument/2006/relationships/hyperlink" Target="https://cvclavoz.com/destacados/ir-a-la-iglesia-te-hace-vivir-mas/" TargetMode="External"/><Relationship Id="rId1" Type="http://schemas.openxmlformats.org/officeDocument/2006/relationships/slideLayout" Target="../slideLayouts/slideLayout4.xml"/><Relationship Id="rId6" Type="http://schemas.microsoft.com/office/2007/relationships/hdphoto" Target="../media/hdphoto1.wdp"/><Relationship Id="rId5" Type="http://schemas.openxmlformats.org/officeDocument/2006/relationships/image" Target="../media/image7.png"/><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hyperlink" Target="https://cvclavoz.com/te-ayudamos/devocionales/por-que-dudaste/" TargetMode="External"/><Relationship Id="rId2" Type="http://schemas.openxmlformats.org/officeDocument/2006/relationships/hyperlink" Target="https://cvclavoz.com/destacados/6-practicas-que-danan-la-iglesia/" TargetMode="External"/><Relationship Id="rId1" Type="http://schemas.openxmlformats.org/officeDocument/2006/relationships/slideLayout" Target="../slideLayouts/slideLayout4.xml"/><Relationship Id="rId6" Type="http://schemas.microsoft.com/office/2007/relationships/hdphoto" Target="../media/hdphoto1.wdp"/><Relationship Id="rId5" Type="http://schemas.openxmlformats.org/officeDocument/2006/relationships/image" Target="../media/image7.png"/><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user/Yesheisespanol" TargetMode="External"/><Relationship Id="rId2" Type="http://schemas.openxmlformats.org/officeDocument/2006/relationships/hyperlink" Target="https://cvclavoz.com/te-ayudamos/devocionales/no-es-lo-mismo-estar-en-el-faro-que-en-alta-mar/" TargetMode="Externa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4.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cvclavoz.com/te-ayudamos/en-paz-me-acostare/dios-va-contigo/" TargetMode="Externa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hyperlink" Target="https://cvclavoz.com/blog/opinion/el-ser-universal-segun-el-renacimiento-italiano/" TargetMode="External"/><Relationship Id="rId2" Type="http://schemas.openxmlformats.org/officeDocument/2006/relationships/image" Target="../media/image9.jpeg"/><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cvclavoz.com/destacados/3-consecuencias-del-pecado/" TargetMode="Externa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66B9ACAA-7BB3-7B51-56A0-29C3432E67B4}"/>
              </a:ext>
            </a:extLst>
          </p:cNvPr>
          <p:cNvPicPr>
            <a:picLocks noChangeAspect="1"/>
          </p:cNvPicPr>
          <p:nvPr/>
        </p:nvPicPr>
        <p:blipFill>
          <a:blip r:embed="rId2"/>
          <a:stretch>
            <a:fillRect/>
          </a:stretch>
        </p:blipFill>
        <p:spPr>
          <a:xfrm>
            <a:off x="552544" y="430190"/>
            <a:ext cx="3649168" cy="4739151"/>
          </a:xfrm>
          <a:prstGeom prst="rect">
            <a:avLst/>
          </a:prstGeom>
        </p:spPr>
      </p:pic>
      <p:pic>
        <p:nvPicPr>
          <p:cNvPr id="1026" name="Picture 2" descr="Inmadurez emocional | CONEXIÓN PERMANENTE.">
            <a:extLst>
              <a:ext uri="{FF2B5EF4-FFF2-40B4-BE49-F238E27FC236}">
                <a16:creationId xmlns:a16="http://schemas.microsoft.com/office/drawing/2014/main" id="{2EDE0C72-8740-3002-CBB4-D5ADA91EA4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2738" y="2344528"/>
            <a:ext cx="4404426" cy="3923271"/>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a:extLst>
              <a:ext uri="{FF2B5EF4-FFF2-40B4-BE49-F238E27FC236}">
                <a16:creationId xmlns:a16="http://schemas.microsoft.com/office/drawing/2014/main" id="{91B1EA2F-2F94-7EDA-C0EA-29AE775A3065}"/>
              </a:ext>
            </a:extLst>
          </p:cNvPr>
          <p:cNvSpPr/>
          <p:nvPr/>
        </p:nvSpPr>
        <p:spPr>
          <a:xfrm>
            <a:off x="3352290" y="501064"/>
            <a:ext cx="8839710" cy="2585323"/>
          </a:xfrm>
          <a:prstGeom prst="rect">
            <a:avLst/>
          </a:prstGeom>
          <a:noFill/>
          <a:ln>
            <a:noFill/>
          </a:ln>
        </p:spPr>
        <p:txBody>
          <a:bodyPr wrap="square" lIns="91440" tIns="45720" rIns="91440" bIns="45720">
            <a:spAutoFit/>
          </a:bodyPr>
          <a:lstStyle/>
          <a:p>
            <a:pPr algn="ctr"/>
            <a:r>
              <a:rPr lang="es-CO" sz="5400" b="1" cap="none" spc="0" dirty="0">
                <a:ln w="28575">
                  <a:solidFill>
                    <a:srgbClr val="000000"/>
                  </a:solidFill>
                  <a:prstDash val="solid"/>
                  <a:round/>
                </a:ln>
                <a:solidFill>
                  <a:srgbClr val="0070C0"/>
                </a:solidFill>
                <a:effectLst>
                  <a:outerShdw dist="38100" dir="2640000" algn="bl" rotWithShape="0">
                    <a:schemeClr val="accent1"/>
                  </a:outerShdw>
                </a:effectLst>
                <a:latin typeface="Amasis MT Pro Black" panose="020B0604020202020204" pitchFamily="18" charset="0"/>
                <a:ea typeface="Times New Roman" panose="02020603050405020304" pitchFamily="18" charset="0"/>
                <a:cs typeface="LilyUPC" panose="020B0502040204020203" pitchFamily="34" charset="-34"/>
              </a:rPr>
              <a:t>CARACTERÍSTICAS </a:t>
            </a:r>
          </a:p>
          <a:p>
            <a:pPr algn="ctr"/>
            <a:r>
              <a:rPr lang="es-CO" sz="5400" b="1" cap="none" spc="0" dirty="0">
                <a:ln w="28575">
                  <a:solidFill>
                    <a:srgbClr val="000000"/>
                  </a:solidFill>
                  <a:prstDash val="solid"/>
                  <a:round/>
                </a:ln>
                <a:solidFill>
                  <a:srgbClr val="0070C0"/>
                </a:solidFill>
                <a:effectLst>
                  <a:outerShdw dist="38100" dir="2640000" algn="bl" rotWithShape="0">
                    <a:schemeClr val="accent1"/>
                  </a:outerShdw>
                </a:effectLst>
                <a:latin typeface="Amasis MT Pro Black" panose="020B0604020202020204" pitchFamily="18" charset="0"/>
                <a:ea typeface="Times New Roman" panose="02020603050405020304" pitchFamily="18" charset="0"/>
                <a:cs typeface="LilyUPC" panose="020B0502040204020203" pitchFamily="34" charset="-34"/>
              </a:rPr>
              <a:t>DE UN</a:t>
            </a:r>
            <a:br>
              <a:rPr lang="es-CO" sz="5400" b="1" cap="none" spc="0" dirty="0">
                <a:ln w="28575">
                  <a:solidFill>
                    <a:srgbClr val="000000"/>
                  </a:solidFill>
                  <a:prstDash val="solid"/>
                  <a:round/>
                </a:ln>
                <a:solidFill>
                  <a:srgbClr val="0070C0"/>
                </a:solidFill>
                <a:effectLst>
                  <a:outerShdw dist="38100" dir="2640000" algn="bl" rotWithShape="0">
                    <a:schemeClr val="accent1"/>
                  </a:outerShdw>
                </a:effectLst>
                <a:latin typeface="Amasis MT Pro Black" panose="020B0604020202020204" pitchFamily="18" charset="0"/>
                <a:ea typeface="Times New Roman" panose="02020603050405020304" pitchFamily="18" charset="0"/>
                <a:cs typeface="LilyUPC" panose="020B0502040204020203" pitchFamily="34" charset="-34"/>
              </a:rPr>
            </a:br>
            <a:r>
              <a:rPr lang="es-CO" sz="5400" b="1" cap="none" spc="0" dirty="0">
                <a:ln w="28575">
                  <a:solidFill>
                    <a:srgbClr val="000000"/>
                  </a:solidFill>
                  <a:prstDash val="solid"/>
                  <a:round/>
                </a:ln>
                <a:solidFill>
                  <a:srgbClr val="0070C0"/>
                </a:solidFill>
                <a:effectLst>
                  <a:outerShdw dist="38100" dir="2640000" algn="bl" rotWithShape="0">
                    <a:schemeClr val="accent1"/>
                  </a:outerShdw>
                </a:effectLst>
                <a:latin typeface="Amasis MT Pro Black" panose="020B0604020202020204" pitchFamily="18" charset="0"/>
                <a:ea typeface="Times New Roman" panose="02020603050405020304" pitchFamily="18" charset="0"/>
                <a:cs typeface="LilyUPC" panose="020B0502040204020203" pitchFamily="34" charset="-34"/>
              </a:rPr>
              <a:t>CRISTIANO INMADURO</a:t>
            </a:r>
            <a:endParaRPr lang="es-CO" sz="5400" b="1" cap="none" spc="0" dirty="0">
              <a:ln w="28575">
                <a:solidFill>
                  <a:srgbClr val="000000"/>
                </a:solidFill>
                <a:prstDash val="solid"/>
                <a:round/>
              </a:ln>
              <a:solidFill>
                <a:srgbClr val="0070C0"/>
              </a:solidFill>
              <a:effectLst>
                <a:outerShdw dist="38100" dir="2640000" algn="bl" rotWithShape="0">
                  <a:schemeClr val="accent1"/>
                </a:outerShdw>
              </a:effectLst>
              <a:latin typeface="Amasis MT Pro Black" panose="020B0604020202020204" pitchFamily="18" charset="0"/>
              <a:cs typeface="LilyUPC" panose="020B0502040204020203" pitchFamily="34" charset="-34"/>
            </a:endParaRPr>
          </a:p>
        </p:txBody>
      </p:sp>
    </p:spTree>
    <p:extLst>
      <p:ext uri="{BB962C8B-B14F-4D97-AF65-F5344CB8AC3E}">
        <p14:creationId xmlns:p14="http://schemas.microsoft.com/office/powerpoint/2010/main" val="3356581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327787" y="252352"/>
            <a:ext cx="9026013" cy="1320921"/>
          </a:xfrm>
          <a:solidFill>
            <a:schemeClr val="accent2">
              <a:lumMod val="40000"/>
              <a:lumOff val="60000"/>
            </a:schemeClr>
          </a:solidFill>
        </p:spPr>
        <p:txBody>
          <a:bodyPr/>
          <a:lstStyle/>
          <a:p>
            <a:pPr algn="ctr"/>
            <a:r>
              <a:rPr lang="es-CO" sz="44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dirty="0">
              <a:latin typeface="Amasis MT Pro" panose="02040504050005020304" pitchFamily="18" charset="0"/>
            </a:endParaRPr>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a:xfrm>
            <a:off x="6172200" y="1825625"/>
            <a:ext cx="5181600" cy="4604672"/>
          </a:xfrm>
        </p:spPr>
        <p:txBody>
          <a:bodyPr>
            <a:normAutofit lnSpcReduction="10000"/>
          </a:bodyPr>
          <a:lstStyle/>
          <a:p>
            <a:pPr marL="0" indent="0" algn="ctr">
              <a:buNone/>
            </a:pPr>
            <a:r>
              <a:rPr lang="es-CO" sz="60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5. </a:t>
            </a:r>
            <a:r>
              <a:rPr lang="es-CO" sz="60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Piensa que Dios está a su disposición y debe darle todo lo que desea</a:t>
            </a:r>
            <a:r>
              <a:rPr lang="es-CO" sz="60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rPr>
              <a:t>.</a:t>
            </a:r>
            <a:endParaRPr lang="es-CO" sz="60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7170" name="Picture 2" descr="Consejos para controlar el mal genio de los niños">
            <a:extLst>
              <a:ext uri="{FF2B5EF4-FFF2-40B4-BE49-F238E27FC236}">
                <a16:creationId xmlns:a16="http://schemas.microsoft.com/office/drawing/2014/main" id="{200821E0-F82A-3DC8-8B11-5AD58CDBA40E}"/>
              </a:ext>
            </a:extLst>
          </p:cNvPr>
          <p:cNvPicPr>
            <a:picLocks noGrp="1" noChangeAspect="1" noChangeArrowheads="1"/>
          </p:cNvPicPr>
          <p:nvPr>
            <p:ph sz="half" idx="1"/>
          </p:nvPr>
        </p:nvPicPr>
        <p:blipFill rotWithShape="1">
          <a:blip r:embed="rId3">
            <a:extLst>
              <a:ext uri="{28A0092B-C50C-407E-A947-70E740481C1C}">
                <a14:useLocalDpi xmlns:a14="http://schemas.microsoft.com/office/drawing/2010/main" val="0"/>
              </a:ext>
            </a:extLst>
          </a:blip>
          <a:srcRect b="4542"/>
          <a:stretch/>
        </p:blipFill>
        <p:spPr bwMode="auto">
          <a:xfrm>
            <a:off x="698500" y="1825625"/>
            <a:ext cx="5315582" cy="4604672"/>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261D224C-F030-E41E-4946-7AD0A553D7C3}"/>
              </a:ext>
            </a:extLst>
          </p:cNvPr>
          <p:cNvPicPr>
            <a:picLocks noChangeAspect="1"/>
          </p:cNvPicPr>
          <p:nvPr/>
        </p:nvPicPr>
        <p:blipFill rotWithShape="1">
          <a:blip r:embed="rId4">
            <a:alphaModFix/>
            <a:extLst>
              <a:ext uri="{BEBA8EAE-BF5A-486C-A8C5-ECC9F3942E4B}">
                <a14:imgProps xmlns:a14="http://schemas.microsoft.com/office/drawing/2010/main">
                  <a14:imgLayer r:embed="rId5">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114809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456900" y="365125"/>
            <a:ext cx="8896899" cy="1325563"/>
          </a:xfrm>
          <a:solidFill>
            <a:schemeClr val="accent2">
              <a:lumMod val="40000"/>
              <a:lumOff val="60000"/>
            </a:schemeClr>
          </a:solidFill>
        </p:spPr>
        <p:txBody>
          <a:bodyPr/>
          <a:lstStyle/>
          <a:p>
            <a:pPr algn="ctr"/>
            <a:r>
              <a:rPr lang="es-CO" sz="44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dirty="0">
              <a:latin typeface="Amasis MT Pro" panose="02040504050005020304" pitchFamily="18" charset="0"/>
            </a:endParaRPr>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323557" y="2055811"/>
            <a:ext cx="5734344" cy="4121151"/>
          </a:xfrm>
        </p:spPr>
        <p:txBody>
          <a:bodyPr>
            <a:normAutofit fontScale="85000" lnSpcReduction="20000"/>
          </a:bodyPr>
          <a:lstStyle/>
          <a:p>
            <a:pPr marL="0" indent="0" algn="just">
              <a:buNone/>
            </a:pPr>
            <a:endParaRPr lang="es-CO" sz="54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endParaRPr>
          </a:p>
          <a:p>
            <a:pPr marL="0" indent="0" algn="ctr">
              <a:buNone/>
            </a:pPr>
            <a:r>
              <a:rPr lang="es-CO" sz="65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6. </a:t>
            </a:r>
            <a:r>
              <a:rPr lang="es-CO" sz="65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Sigue a Dios </a:t>
            </a:r>
            <a:r>
              <a:rPr lang="es-CO" sz="6500" u="none" strike="noStrike" dirty="0">
                <a:solidFill>
                  <a:srgbClr val="FF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por miedo  al infierno</a:t>
            </a:r>
            <a:r>
              <a:rPr lang="es-CO" sz="6500" dirty="0">
                <a:solidFill>
                  <a:srgbClr val="FF0000"/>
                </a:solidFill>
                <a:effectLst/>
                <a:latin typeface="Amasis MT Pro" panose="02040504050005020304" pitchFamily="18" charset="0"/>
                <a:ea typeface="Times New Roman" panose="02020603050405020304" pitchFamily="18" charset="0"/>
                <a:cs typeface="Times New Roman" panose="02020603050405020304" pitchFamily="18" charset="0"/>
              </a:rPr>
              <a:t> </a:t>
            </a:r>
            <a:r>
              <a:rPr lang="es-CO" sz="65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y no </a:t>
            </a:r>
          </a:p>
          <a:p>
            <a:pPr marL="0" indent="0" algn="ctr">
              <a:buNone/>
            </a:pPr>
            <a:r>
              <a:rPr lang="es-CO" sz="65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porque realmente lo ama.</a:t>
            </a:r>
            <a:endParaRPr lang="es-CO" sz="65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8194" name="Picture 2" descr="El infierno ¿es algo literal? - El Teólogo Responde - IVE-">
            <a:extLst>
              <a:ext uri="{FF2B5EF4-FFF2-40B4-BE49-F238E27FC236}">
                <a16:creationId xmlns:a16="http://schemas.microsoft.com/office/drawing/2014/main" id="{84BA616D-0E34-D865-3B78-C144F5C38721}"/>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134100" y="1825625"/>
            <a:ext cx="5219700" cy="4351338"/>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E03ECC37-1739-EAF5-1242-C4DEB0DA3AA5}"/>
              </a:ext>
            </a:extLst>
          </p:cNvPr>
          <p:cNvPicPr>
            <a:picLocks noChangeAspect="1"/>
          </p:cNvPicPr>
          <p:nvPr/>
        </p:nvPicPr>
        <p:blipFill rotWithShape="1">
          <a:blip r:embed="rId4">
            <a:alphaModFix/>
            <a:extLst>
              <a:ext uri="{BEBA8EAE-BF5A-486C-A8C5-ECC9F3942E4B}">
                <a14:imgProps xmlns:a14="http://schemas.microsoft.com/office/drawing/2010/main">
                  <a14:imgLayer r:embed="rId5">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3327744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456900" y="365125"/>
            <a:ext cx="8896899" cy="1325563"/>
          </a:xfrm>
          <a:solidFill>
            <a:schemeClr val="accent2">
              <a:lumMod val="40000"/>
              <a:lumOff val="60000"/>
            </a:schemeClr>
          </a:solidFill>
        </p:spPr>
        <p:txBody>
          <a:bodyPr/>
          <a:lstStyle/>
          <a:p>
            <a:pPr algn="ctr"/>
            <a:r>
              <a:rPr lang="es-CO" sz="44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b="1" dirty="0">
              <a:latin typeface="Amasis MT Pro" panose="02040504050005020304" pitchFamily="18" charset="0"/>
            </a:endParaRPr>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a:xfrm>
            <a:off x="6520570" y="1825625"/>
            <a:ext cx="5422900" cy="4805362"/>
          </a:xfrm>
        </p:spPr>
        <p:txBody>
          <a:bodyPr>
            <a:noAutofit/>
          </a:bodyPr>
          <a:lstStyle/>
          <a:p>
            <a:pPr marL="0" indent="0" algn="ctr">
              <a:buNone/>
            </a:pPr>
            <a:r>
              <a:rPr lang="es-CO" sz="48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7. </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Piensa que </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rPr>
              <a:t>ir a la iglesia</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 y ser </a:t>
            </a:r>
            <a:r>
              <a:rPr lang="es-CO" sz="4800" i="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buena persona</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 es suficiente, pero no tienes una verdadera comunión con Dios</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3"/>
              </a:rPr>
              <a:t>.</a:t>
            </a:r>
            <a:endParaRPr lang="es-CO" sz="48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sz="4800" dirty="0"/>
          </a:p>
        </p:txBody>
      </p:sp>
      <p:pic>
        <p:nvPicPr>
          <p:cNvPr id="9218" name="Picture 2" descr="Una Ilustración Vectorial De Un Hombre Cristiano Rezando En La Iglesia  Ilustraciones Svg, Vectoriales, Clip Art Vectorizado Libre De Derechos.  Image 17573024.">
            <a:extLst>
              <a:ext uri="{FF2B5EF4-FFF2-40B4-BE49-F238E27FC236}">
                <a16:creationId xmlns:a16="http://schemas.microsoft.com/office/drawing/2014/main" id="{F6F86E6F-ABFC-8826-CA5E-1B5E3A2F0BC0}"/>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838200" y="2055813"/>
            <a:ext cx="5422900" cy="4575174"/>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F1C0225A-EE9C-C896-63AA-D5DC38938EF2}"/>
              </a:ext>
            </a:extLst>
          </p:cNvPr>
          <p:cNvPicPr>
            <a:picLocks noChangeAspect="1"/>
          </p:cNvPicPr>
          <p:nvPr/>
        </p:nvPicPr>
        <p:blipFill rotWithShape="1">
          <a:blip r:embed="rId5">
            <a:alphaModFix/>
            <a:extLst>
              <a:ext uri="{BEBA8EAE-BF5A-486C-A8C5-ECC9F3942E4B}">
                <a14:imgProps xmlns:a14="http://schemas.microsoft.com/office/drawing/2010/main">
                  <a14:imgLayer r:embed="rId6">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390839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456900" y="365125"/>
            <a:ext cx="8896899" cy="1325563"/>
          </a:xfrm>
          <a:solidFill>
            <a:schemeClr val="accent2">
              <a:lumMod val="40000"/>
              <a:lumOff val="60000"/>
            </a:schemeClr>
          </a:solidFill>
        </p:spPr>
        <p:txBody>
          <a:bodyPr/>
          <a:lstStyle/>
          <a:p>
            <a:pPr algn="ctr"/>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normAutofit fontScale="92500" lnSpcReduction="10000"/>
          </a:bodyPr>
          <a:lstStyle/>
          <a:p>
            <a:pPr marL="0" indent="0" algn="ctr">
              <a:buNone/>
            </a:pPr>
            <a:endParaRPr lang="es-CO" sz="48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endParaRPr>
          </a:p>
          <a:p>
            <a:pPr marL="0" indent="0" algn="ctr">
              <a:buNone/>
            </a:pPr>
            <a:r>
              <a:rPr lang="es-CO" sz="48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8. </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No fomenta la unidad entre los creyentes. </a:t>
            </a:r>
          </a:p>
          <a:p>
            <a:pPr marL="0" indent="0" algn="ctr">
              <a:buNone/>
            </a:pP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Es el que causa </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rPr>
              <a:t>división</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 en la iglesia</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3"/>
              </a:rPr>
              <a:t>.</a:t>
            </a:r>
            <a:endParaRPr lang="es-CO" sz="48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10242" name="Picture 2" descr="Kyle Rittenhouse: por qué la absolución del joven que mató a dos personas  durante unas protestas por justicia racial divide tanto a Estados Unidos -  BBC News Mundo">
            <a:extLst>
              <a:ext uri="{FF2B5EF4-FFF2-40B4-BE49-F238E27FC236}">
                <a16:creationId xmlns:a16="http://schemas.microsoft.com/office/drawing/2014/main" id="{EAC1C12B-381A-B1FE-9894-4132232497C1}"/>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858000" y="2055813"/>
            <a:ext cx="4744213" cy="412560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356BD92A-72F0-361F-0F20-9AA2A576FB8F}"/>
              </a:ext>
            </a:extLst>
          </p:cNvPr>
          <p:cNvPicPr>
            <a:picLocks noChangeAspect="1"/>
          </p:cNvPicPr>
          <p:nvPr/>
        </p:nvPicPr>
        <p:blipFill rotWithShape="1">
          <a:blip r:embed="rId5">
            <a:alphaModFix/>
            <a:extLst>
              <a:ext uri="{BEBA8EAE-BF5A-486C-A8C5-ECC9F3942E4B}">
                <a14:imgProps xmlns:a14="http://schemas.microsoft.com/office/drawing/2010/main">
                  <a14:imgLayer r:embed="rId6">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29723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723900" y="2538466"/>
            <a:ext cx="10994488" cy="3956197"/>
          </a:xfrm>
        </p:spPr>
        <p:txBody>
          <a:bodyPr>
            <a:normAutofit/>
          </a:bodyPr>
          <a:lstStyle/>
          <a:p>
            <a:pPr marL="0" indent="0" algn="just">
              <a:buNone/>
            </a:pPr>
            <a:r>
              <a:rPr lang="es-CO" sz="4400" b="1" i="0" dirty="0">
                <a:effectLst/>
                <a:latin typeface="Amasis MT Pro" panose="02040504050005020304" pitchFamily="18" charset="0"/>
              </a:rPr>
              <a:t>“ </a:t>
            </a:r>
            <a:r>
              <a:rPr lang="es-CO" sz="4400" i="0" dirty="0">
                <a:effectLst/>
                <a:latin typeface="Amasis MT Pro" panose="02040504050005020304" pitchFamily="18" charset="0"/>
              </a:rPr>
              <a:t>Yo, hermanos, no pude dirigirme a ustedes como a espirituales, sino como a inmaduros,</a:t>
            </a:r>
            <a:r>
              <a:rPr lang="es-CO" sz="4400" baseline="30000" dirty="0">
                <a:latin typeface="Amasis MT Pro" panose="02040504050005020304" pitchFamily="18" charset="0"/>
              </a:rPr>
              <a:t> </a:t>
            </a:r>
            <a:r>
              <a:rPr lang="es-CO" sz="4400" i="0" dirty="0">
                <a:effectLst/>
                <a:latin typeface="Amasis MT Pro" panose="02040504050005020304" pitchFamily="18" charset="0"/>
              </a:rPr>
              <a:t>apenas niños en Cristo</a:t>
            </a:r>
            <a:r>
              <a:rPr lang="es-CO" sz="4400" dirty="0">
                <a:latin typeface="Amasis MT Pro" panose="02040504050005020304" pitchFamily="18" charset="0"/>
              </a:rPr>
              <a:t>”</a:t>
            </a:r>
            <a:r>
              <a:rPr lang="es-CO" sz="4400" b="1" dirty="0">
                <a:latin typeface="Amasis MT Pro" panose="02040504050005020304" pitchFamily="18" charset="0"/>
              </a:rPr>
              <a:t>.</a:t>
            </a:r>
            <a:endParaRPr lang="es-CO" sz="4400" b="1" i="0" dirty="0">
              <a:effectLst/>
              <a:latin typeface="Amasis MT Pro" panose="02040504050005020304" pitchFamily="18" charset="0"/>
            </a:endParaRPr>
          </a:p>
          <a:p>
            <a:pPr marL="0" indent="0" algn="ctr">
              <a:buNone/>
            </a:pPr>
            <a:endParaRPr lang="es-CO" sz="4400" dirty="0">
              <a:solidFill>
                <a:srgbClr val="00B050"/>
              </a:solidFill>
              <a:latin typeface="Amasis MT Pro" panose="02040504050005020304" pitchFamily="18" charset="0"/>
            </a:endParaRPr>
          </a:p>
          <a:p>
            <a:pPr marL="0" indent="0" algn="r">
              <a:buNone/>
            </a:pPr>
            <a:r>
              <a:rPr lang="es-CO" b="1" i="0" dirty="0">
                <a:solidFill>
                  <a:srgbClr val="000000"/>
                </a:solidFill>
                <a:effectLst/>
                <a:latin typeface="Amasis MT Pro" panose="02040504050005020304" pitchFamily="18" charset="0"/>
              </a:rPr>
              <a:t>1 Corintios 3:1  </a:t>
            </a:r>
            <a:r>
              <a:rPr lang="es-CO" b="1" dirty="0">
                <a:solidFill>
                  <a:srgbClr val="000000"/>
                </a:solidFill>
                <a:latin typeface="Amasis MT Pro" panose="02040504050005020304" pitchFamily="18" charset="0"/>
              </a:rPr>
              <a:t>NVI </a:t>
            </a:r>
            <a:endParaRPr lang="es-CO" b="1" i="0" dirty="0">
              <a:solidFill>
                <a:srgbClr val="000000"/>
              </a:solidFill>
              <a:effectLst/>
              <a:latin typeface="Amasis MT Pro" panose="02040504050005020304" pitchFamily="18" charset="0"/>
            </a:endParaRPr>
          </a:p>
          <a:p>
            <a:pPr marL="0" indent="0" algn="ctr">
              <a:buNone/>
            </a:pPr>
            <a:endParaRPr lang="es-CO" sz="4400" b="0" i="0" dirty="0">
              <a:solidFill>
                <a:srgbClr val="00B050"/>
              </a:solidFill>
              <a:effectLst/>
              <a:latin typeface="Amasis MT Pro" panose="02040504050005020304" pitchFamily="18" charset="0"/>
            </a:endParaRPr>
          </a:p>
          <a:p>
            <a:endParaRPr lang="es-CO" dirty="0"/>
          </a:p>
        </p:txBody>
      </p:sp>
      <p:pic>
        <p:nvPicPr>
          <p:cNvPr id="20" name="Imagen 19">
            <a:extLst>
              <a:ext uri="{FF2B5EF4-FFF2-40B4-BE49-F238E27FC236}">
                <a16:creationId xmlns:a16="http://schemas.microsoft.com/office/drawing/2014/main" id="{9A277BE6-7DC2-BE0E-C724-F7311613C87C}"/>
              </a:ext>
            </a:extLst>
          </p:cNvPr>
          <p:cNvPicPr>
            <a:picLocks noChangeAspect="1"/>
          </p:cNvPicPr>
          <p:nvPr/>
        </p:nvPicPr>
        <p:blipFill>
          <a:blip r:embed="rId2"/>
          <a:stretch>
            <a:fillRect/>
          </a:stretch>
        </p:blipFill>
        <p:spPr>
          <a:xfrm>
            <a:off x="723900" y="415741"/>
            <a:ext cx="11183437" cy="1722775"/>
          </a:xfrm>
          <a:prstGeom prst="rect">
            <a:avLst/>
          </a:prstGeom>
        </p:spPr>
      </p:pic>
    </p:spTree>
    <p:extLst>
      <p:ext uri="{BB962C8B-B14F-4D97-AF65-F5344CB8AC3E}">
        <p14:creationId xmlns:p14="http://schemas.microsoft.com/office/powerpoint/2010/main" val="1102191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1">
            <a:extLst>
              <a:ext uri="{FF2B5EF4-FFF2-40B4-BE49-F238E27FC236}">
                <a16:creationId xmlns:a16="http://schemas.microsoft.com/office/drawing/2014/main" id="{21739CA5-F0F5-48E1-8E8C-F24B71827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3">
            <a:extLst>
              <a:ext uri="{FF2B5EF4-FFF2-40B4-BE49-F238E27FC236}">
                <a16:creationId xmlns:a16="http://schemas.microsoft.com/office/drawing/2014/main" id="{3EAD2937-F230-41D4-B9C5-975B129BF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CD444A3-C338-4886-B7F1-4BA2AF46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1452655" y="2701427"/>
            <a:ext cx="9506077" cy="2829218"/>
          </a:xfrm>
        </p:spPr>
        <p:txBody>
          <a:bodyPr>
            <a:normAutofit/>
          </a:bodyPr>
          <a:lstStyle/>
          <a:p>
            <a:pPr marL="0" indent="0">
              <a:buNone/>
            </a:pP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La señal que distingue a un cristiano inmaduro es:</a:t>
            </a:r>
          </a:p>
          <a:p>
            <a:pPr>
              <a:buFont typeface="Wingdings" panose="05000000000000000000" pitchFamily="2" charset="2"/>
              <a:buChar char="Ø"/>
            </a:pP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 </a:t>
            </a:r>
            <a:r>
              <a:rPr lang="es-CO" sz="2000" dirty="0">
                <a:latin typeface="Source Sans Pro" panose="020B0503030403020204" pitchFamily="34" charset="0"/>
                <a:ea typeface="Times New Roman" panose="02020603050405020304" pitchFamily="18" charset="0"/>
                <a:cs typeface="Times New Roman" panose="02020603050405020304" pitchFamily="18" charset="0"/>
              </a:rPr>
              <a:t>NO</a:t>
            </a: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 quiere continuar creciendo en la fe.</a:t>
            </a:r>
          </a:p>
          <a:p>
            <a:pPr>
              <a:buFont typeface="Wingdings" panose="05000000000000000000" pitchFamily="2" charset="2"/>
              <a:buChar char="Ø"/>
            </a:pPr>
            <a:r>
              <a:rPr lang="es-CO" sz="2000" dirty="0">
                <a:latin typeface="Source Sans Pro" panose="020B0503030403020204" pitchFamily="34" charset="0"/>
                <a:ea typeface="Times New Roman" panose="02020603050405020304" pitchFamily="18" charset="0"/>
                <a:cs typeface="Times New Roman" panose="02020603050405020304" pitchFamily="18" charset="0"/>
              </a:rPr>
              <a:t>Solo se </a:t>
            </a: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conforma con haber recibido a Jesús en su corazón</a:t>
            </a:r>
            <a:r>
              <a:rPr lang="es-CO" sz="2000" u="none" strike="noStrike" dirty="0">
                <a:effectLst/>
                <a:latin typeface="Source Sans Pro" panose="020B0503030403020204" pitchFamily="34" charset="0"/>
                <a:ea typeface="Times New Roman" panose="02020603050405020304" pitchFamily="18" charset="0"/>
                <a:cs typeface="Times New Roman" panose="02020603050405020304" pitchFamily="18" charset="0"/>
                <a:hlinkClick r:id="rId2"/>
              </a:rPr>
              <a:t>.</a:t>
            </a:r>
            <a:endParaRPr lang="es-CO"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sz="2000" dirty="0"/>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a:xfrm>
            <a:off x="1452655" y="4146168"/>
            <a:ext cx="9652879" cy="1704506"/>
          </a:xfrm>
        </p:spPr>
        <p:txBody>
          <a:bodyPr>
            <a:normAutofit/>
          </a:bodyPr>
          <a:lstStyle/>
          <a:p>
            <a:pPr marL="0" indent="0">
              <a:buNone/>
            </a:pP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Y es que la madurez espiritual no se adquiere de un día para otro, sino algo que se trabaja con fe y constancia. </a:t>
            </a:r>
          </a:p>
          <a:p>
            <a:pPr marL="0" indent="0">
              <a:buNone/>
            </a:pP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Uno puede tener años de </a:t>
            </a:r>
            <a:r>
              <a:rPr lang="es-CO" sz="2000" b="1" u="none" strike="noStrike" dirty="0">
                <a:effectLst/>
                <a:latin typeface="Source Sans Pro" panose="020B0503030403020204" pitchFamily="34" charset="0"/>
                <a:ea typeface="Times New Roman" panose="02020603050405020304" pitchFamily="18" charset="0"/>
                <a:cs typeface="Times New Roman" panose="02020603050405020304" pitchFamily="18" charset="0"/>
                <a:hlinkClick r:id="rId3"/>
              </a:rPr>
              <a:t>conocer a Cristo</a:t>
            </a:r>
            <a:r>
              <a:rPr lang="es-CO" sz="2000" b="1" dirty="0">
                <a:effectLst/>
                <a:latin typeface="Source Sans Pro" panose="020B0503030403020204" pitchFamily="34" charset="0"/>
                <a:ea typeface="Times New Roman" panose="02020603050405020304" pitchFamily="18" charset="0"/>
                <a:cs typeface="Times New Roman" panose="02020603050405020304" pitchFamily="18" charset="0"/>
              </a:rPr>
              <a:t>,</a:t>
            </a: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 pero nunca haber desarrollado su relación con Él; sin embargo, esto no debería ser así. </a:t>
            </a:r>
            <a:endParaRPr lang="es-CO" sz="2000" dirty="0"/>
          </a:p>
        </p:txBody>
      </p:sp>
      <p:pic>
        <p:nvPicPr>
          <p:cNvPr id="5" name="Imagen 4">
            <a:extLst>
              <a:ext uri="{FF2B5EF4-FFF2-40B4-BE49-F238E27FC236}">
                <a16:creationId xmlns:a16="http://schemas.microsoft.com/office/drawing/2014/main" id="{BBDBE26A-C595-BAAE-E2BB-E8D94DBF89F1}"/>
              </a:ext>
            </a:extLst>
          </p:cNvPr>
          <p:cNvPicPr>
            <a:picLocks noChangeAspect="1"/>
          </p:cNvPicPr>
          <p:nvPr/>
        </p:nvPicPr>
        <p:blipFill>
          <a:blip r:embed="rId4"/>
          <a:stretch>
            <a:fillRect/>
          </a:stretch>
        </p:blipFill>
        <p:spPr>
          <a:xfrm>
            <a:off x="958017" y="979293"/>
            <a:ext cx="10275966" cy="1582982"/>
          </a:xfrm>
          <a:prstGeom prst="rect">
            <a:avLst/>
          </a:prstGeom>
        </p:spPr>
      </p:pic>
    </p:spTree>
    <p:extLst>
      <p:ext uri="{BB962C8B-B14F-4D97-AF65-F5344CB8AC3E}">
        <p14:creationId xmlns:p14="http://schemas.microsoft.com/office/powerpoint/2010/main" val="3678847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530312" y="2124221"/>
            <a:ext cx="10850449" cy="4316213"/>
          </a:xfrm>
        </p:spPr>
        <p:txBody>
          <a:bodyPr>
            <a:normAutofit fontScale="70000" lnSpcReduction="20000"/>
          </a:bodyPr>
          <a:lstStyle/>
          <a:p>
            <a:pPr marL="0" marR="36195" indent="0" algn="just">
              <a:spcAft>
                <a:spcPts val="900"/>
              </a:spcAft>
              <a:buNone/>
            </a:pPr>
            <a:r>
              <a:rPr lang="es-ES" sz="4000" b="1" i="0" baseline="30000" dirty="0">
                <a:solidFill>
                  <a:srgbClr val="000000"/>
                </a:solidFill>
                <a:effectLst/>
                <a:latin typeface="system-ui"/>
              </a:rPr>
              <a:t>12 ”</a:t>
            </a:r>
            <a:r>
              <a:rPr lang="es-ES" sz="4000" b="0" i="0" dirty="0">
                <a:solidFill>
                  <a:srgbClr val="000000"/>
                </a:solidFill>
                <a:effectLst/>
                <a:latin typeface="system-ui"/>
              </a:rPr>
              <a:t>Con el tiempo que llevan de haber creído en la buena noticia, ya deberían ser maestros. Sin embargo, todavía necesitan que se les expliquen las enseñanzas más sencillas acerca de Dios. Parecen niños pequeños, que no pueden comer alimentos sólidos, sino que sólo toman leche. </a:t>
            </a:r>
          </a:p>
          <a:p>
            <a:pPr marL="0" marR="36195" indent="0" algn="just">
              <a:spcAft>
                <a:spcPts val="900"/>
              </a:spcAft>
              <a:buNone/>
            </a:pPr>
            <a:r>
              <a:rPr lang="es-ES" sz="4000" b="1" i="0" baseline="30000" dirty="0">
                <a:solidFill>
                  <a:srgbClr val="000000"/>
                </a:solidFill>
                <a:effectLst/>
                <a:latin typeface="system-ui"/>
              </a:rPr>
              <a:t>13 </a:t>
            </a:r>
            <a:r>
              <a:rPr lang="es-ES" sz="4000" b="0" i="0" dirty="0">
                <a:solidFill>
                  <a:srgbClr val="000000"/>
                </a:solidFill>
                <a:effectLst/>
                <a:latin typeface="system-ui"/>
              </a:rPr>
              <a:t>Son como niños recién nacidos, que aún no pueden distinguir entre lo bueno y lo malo. </a:t>
            </a:r>
          </a:p>
          <a:p>
            <a:pPr marL="0" marR="36195" indent="0" algn="just">
              <a:spcAft>
                <a:spcPts val="900"/>
              </a:spcAft>
              <a:buNone/>
            </a:pPr>
            <a:r>
              <a:rPr lang="es-ES" sz="4000" b="1" i="0" baseline="30000" dirty="0">
                <a:solidFill>
                  <a:srgbClr val="000000"/>
                </a:solidFill>
                <a:effectLst/>
                <a:latin typeface="system-ui"/>
              </a:rPr>
              <a:t>14 </a:t>
            </a:r>
            <a:r>
              <a:rPr lang="es-ES" sz="4000" b="0" i="0" dirty="0">
                <a:solidFill>
                  <a:srgbClr val="000000"/>
                </a:solidFill>
                <a:effectLst/>
                <a:latin typeface="system-ui"/>
              </a:rPr>
              <a:t>En cambio, los que sí saben distinguir entre lo bueno y lo malo, y están acostumbrados a hacerlo, son como la gente adulta, que ya puede comer alimentos sólidos”.</a:t>
            </a:r>
          </a:p>
          <a:p>
            <a:pPr marL="0" marR="36195" indent="0" algn="r">
              <a:spcAft>
                <a:spcPts val="900"/>
              </a:spcAft>
              <a:buNone/>
            </a:pPr>
            <a:r>
              <a:rPr lang="es-CO" sz="40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Hebreos 5:12-14 </a:t>
            </a:r>
            <a:r>
              <a:rPr lang="es-CO" sz="4000" b="1" i="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(TLA)</a:t>
            </a:r>
            <a:endParaRPr lang="es-CO" sz="40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a:extLst>
              <a:ext uri="{FF2B5EF4-FFF2-40B4-BE49-F238E27FC236}">
                <a16:creationId xmlns:a16="http://schemas.microsoft.com/office/drawing/2014/main" id="{DAC79FB6-573C-816C-0216-C7D39881965A}"/>
              </a:ext>
            </a:extLst>
          </p:cNvPr>
          <p:cNvPicPr>
            <a:picLocks noChangeAspect="1"/>
          </p:cNvPicPr>
          <p:nvPr/>
        </p:nvPicPr>
        <p:blipFill>
          <a:blip r:embed="rId2"/>
          <a:stretch>
            <a:fillRect/>
          </a:stretch>
        </p:blipFill>
        <p:spPr>
          <a:xfrm>
            <a:off x="530313" y="417565"/>
            <a:ext cx="10850449" cy="1671479"/>
          </a:xfrm>
          <a:prstGeom prst="rect">
            <a:avLst/>
          </a:prstGeom>
        </p:spPr>
      </p:pic>
    </p:spTree>
    <p:extLst>
      <p:ext uri="{BB962C8B-B14F-4D97-AF65-F5344CB8AC3E}">
        <p14:creationId xmlns:p14="http://schemas.microsoft.com/office/powerpoint/2010/main" val="1975627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168811" y="280219"/>
            <a:ext cx="11674143" cy="1799303"/>
          </a:xfrm>
          <a:solidFill>
            <a:schemeClr val="accent2">
              <a:lumMod val="40000"/>
              <a:lumOff val="60000"/>
            </a:schemeClr>
          </a:solidFill>
        </p:spPr>
        <p:txBody>
          <a:bodyPr>
            <a:normAutofit fontScale="90000"/>
          </a:bodyPr>
          <a:lstStyle/>
          <a:p>
            <a:b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br>
            <a: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t>CARACTERÍSTICAS </a:t>
            </a:r>
            <a:b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br>
            <a: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t>DE UN</a:t>
            </a:r>
            <a:b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br>
            <a: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t>CRISTIANO INMADURO</a:t>
            </a:r>
            <a:br>
              <a:rPr lang="es-CO" sz="4400" cap="none" spc="0" dirty="0">
                <a:ln w="28575">
                  <a:solidFill>
                    <a:srgbClr val="000000"/>
                  </a:solidFill>
                  <a:prstDash val="solid"/>
                  <a:round/>
                </a:ln>
                <a:solidFill>
                  <a:srgbClr val="0070C0"/>
                </a:solidFill>
                <a:latin typeface="Amasis MT Pro Black" panose="020B0604020202020204" pitchFamily="18" charset="0"/>
                <a:cs typeface="LilyUPC" panose="020B0502040204020203" pitchFamily="34" charset="-34"/>
              </a:rPr>
            </a:b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168811" y="2261260"/>
            <a:ext cx="7188592" cy="4596739"/>
          </a:xfrm>
        </p:spPr>
        <p:txBody>
          <a:bodyPr>
            <a:normAutofit/>
          </a:bodyPr>
          <a:lstStyle/>
          <a:p>
            <a:pPr marL="0" marR="36195" indent="0" algn="just">
              <a:spcAft>
                <a:spcPts val="900"/>
              </a:spcAft>
              <a:buNone/>
            </a:pPr>
            <a:r>
              <a:rPr lang="es-ES" sz="2400" b="1" i="0" baseline="30000" dirty="0">
                <a:solidFill>
                  <a:srgbClr val="000000"/>
                </a:solidFill>
                <a:effectLst/>
                <a:latin typeface="system-ui"/>
              </a:rPr>
              <a:t>14 ”</a:t>
            </a:r>
            <a:r>
              <a:rPr lang="es-ES" b="0" i="0" dirty="0">
                <a:solidFill>
                  <a:srgbClr val="000000"/>
                </a:solidFill>
                <a:effectLst/>
                <a:latin typeface="system-ui"/>
              </a:rPr>
              <a:t>Ya no seremos como niños, que ahora piensan una cosa y más tarde piensan otra, y que fácilmente son engañados por las falsas enseñanzas de gente astuta, que recurre a toda clase de trampas”. </a:t>
            </a:r>
          </a:p>
          <a:p>
            <a:pPr marL="0" marR="36195" indent="0" algn="just">
              <a:spcAft>
                <a:spcPts val="900"/>
              </a:spcAft>
              <a:buNone/>
            </a:pPr>
            <a:r>
              <a:rPr lang="es-ES" b="1" i="0" baseline="30000" dirty="0">
                <a:solidFill>
                  <a:srgbClr val="000000"/>
                </a:solidFill>
                <a:effectLst/>
                <a:latin typeface="system-ui"/>
              </a:rPr>
              <a:t>15 ”</a:t>
            </a:r>
            <a:r>
              <a:rPr lang="es-ES" b="0" i="0" dirty="0">
                <a:solidFill>
                  <a:srgbClr val="000000"/>
                </a:solidFill>
                <a:effectLst/>
                <a:latin typeface="system-ui"/>
              </a:rPr>
              <a:t>Al contrario, el amor debe hacernos decir siempre la verdad, para que en todo lo que hagamos nos parezcamos cada vez más a Cristo, que es quien gobierna la iglesia.”</a:t>
            </a:r>
            <a:endParaRPr lang="es-CO" dirty="0">
              <a:solidFill>
                <a:srgbClr val="000000"/>
              </a:solidFill>
              <a:latin typeface="Source Sans Pro" panose="020B0503030403020204" pitchFamily="34" charset="0"/>
              <a:ea typeface="Calibri" panose="020F0502020204030204" pitchFamily="34" charset="0"/>
              <a:cs typeface="Times New Roman" panose="02020603050405020304" pitchFamily="18" charset="0"/>
            </a:endParaRPr>
          </a:p>
          <a:p>
            <a:pPr marL="0" marR="36195" indent="0" algn="r">
              <a:spcAft>
                <a:spcPts val="900"/>
              </a:spcAft>
              <a:buNone/>
            </a:pPr>
            <a:r>
              <a:rPr lang="es-CO" dirty="0">
                <a:solidFill>
                  <a:srgbClr val="000000"/>
                </a:solidFill>
                <a:effectLst/>
                <a:latin typeface="system-ui"/>
                <a:ea typeface="Times New Roman" panose="02020603050405020304" pitchFamily="18" charset="0"/>
                <a:cs typeface="Times New Roman" panose="02020603050405020304" pitchFamily="18" charset="0"/>
              </a:rPr>
              <a:t>Efesios 4:14-15 </a:t>
            </a:r>
            <a:r>
              <a:rPr lang="es-CO" i="1" dirty="0">
                <a:solidFill>
                  <a:srgbClr val="000000"/>
                </a:solidFill>
                <a:effectLst/>
                <a:latin typeface="system-ui"/>
                <a:ea typeface="Times New Roman" panose="02020603050405020304" pitchFamily="18" charset="0"/>
                <a:cs typeface="Times New Roman" panose="02020603050405020304" pitchFamily="18" charset="0"/>
              </a:rPr>
              <a:t>(TLA)</a:t>
            </a:r>
            <a:endParaRPr lang="es-CO" dirty="0">
              <a:effectLst/>
              <a:latin typeface="system-ui"/>
              <a:ea typeface="Calibri" panose="020F0502020204030204" pitchFamily="34" charset="0"/>
              <a:cs typeface="Times New Roman" panose="02020603050405020304" pitchFamily="18" charset="0"/>
            </a:endParaRPr>
          </a:p>
          <a:p>
            <a:pPr marL="0" marR="36195" indent="0" algn="ctr">
              <a:spcAft>
                <a:spcPts val="900"/>
              </a:spcAft>
              <a:buNone/>
            </a:pPr>
            <a:endParaRPr lang="es-CO" sz="35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pic>
        <p:nvPicPr>
          <p:cNvPr id="2050" name="Picture 2" descr="Niños indecisos, ¿cómo ayudarlos? - Eres Mamá">
            <a:extLst>
              <a:ext uri="{FF2B5EF4-FFF2-40B4-BE49-F238E27FC236}">
                <a16:creationId xmlns:a16="http://schemas.microsoft.com/office/drawing/2014/main" id="{CFD1DAFA-E724-CF3F-CAE0-1A92549B0EC0}"/>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459815" y="2261261"/>
            <a:ext cx="4383139" cy="4111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95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074" name="Picture 2" descr="Hombre perezoso gordo stock de ilustración. Ilustración de gordo - 76514387">
            <a:extLst>
              <a:ext uri="{FF2B5EF4-FFF2-40B4-BE49-F238E27FC236}">
                <a16:creationId xmlns:a16="http://schemas.microsoft.com/office/drawing/2014/main" id="{57C02D83-D86B-7425-B6B1-71DEE32B7387}"/>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71181" y="2213733"/>
            <a:ext cx="4604826" cy="4386595"/>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610579B1-24BE-414D-D638-AEA932ABE105}"/>
              </a:ext>
            </a:extLst>
          </p:cNvPr>
          <p:cNvPicPr>
            <a:picLocks noChangeAspect="1"/>
          </p:cNvPicPr>
          <p:nvPr/>
        </p:nvPicPr>
        <p:blipFill rotWithShape="1">
          <a:blip r:embed="rId3">
            <a:alphaModFix/>
            <a:extLst>
              <a:ext uri="{BEBA8EAE-BF5A-486C-A8C5-ECC9F3942E4B}">
                <a14:imgProps xmlns:a14="http://schemas.microsoft.com/office/drawing/2010/main">
                  <a14:imgLayer r:embed="rId4">
                    <a14:imgEffect>
                      <a14:saturation sat="91000"/>
                    </a14:imgEffect>
                  </a14:imgLayer>
                </a14:imgProps>
              </a:ext>
            </a:extLst>
          </a:blip>
          <a:srcRect l="25269" t="42047" r="53961" b="25527"/>
          <a:stretch/>
        </p:blipFill>
        <p:spPr>
          <a:xfrm rot="20427455">
            <a:off x="271181" y="257622"/>
            <a:ext cx="2059064" cy="1956111"/>
          </a:xfrm>
          <a:prstGeom prst="rect">
            <a:avLst/>
          </a:prstGeom>
        </p:spPr>
      </p:pic>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816942" y="365126"/>
            <a:ext cx="8479416" cy="1210456"/>
          </a:xfrm>
          <a:solidFill>
            <a:schemeClr val="accent2">
              <a:lumMod val="40000"/>
              <a:lumOff val="60000"/>
            </a:schemeClr>
          </a:solidFill>
        </p:spPr>
        <p:txBody>
          <a:bodyPr>
            <a:normAutofit fontScale="90000"/>
          </a:bodyPr>
          <a:lstStyle/>
          <a:p>
            <a:pPr algn="ctr"/>
            <a:br>
              <a:rPr lang="es-CO" sz="40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br>
            <a:r>
              <a:rPr lang="es-CO" sz="40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br>
              <a:rPr lang="es-CO" sz="1800" dirty="0">
                <a:effectLst/>
                <a:latin typeface="Amasis MT Pro" panose="02040504050005020304" pitchFamily="18" charset="0"/>
                <a:ea typeface="Calibri" panose="020F0502020204030204" pitchFamily="34" charset="0"/>
                <a:cs typeface="Times New Roman" panose="02020603050405020304" pitchFamily="18" charset="0"/>
              </a:rPr>
            </a:br>
            <a:endParaRPr lang="es-CO" dirty="0">
              <a:latin typeface="Amasis MT Pro" panose="02040504050005020304" pitchFamily="18" charset="0"/>
            </a:endParaRPr>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a:xfrm>
            <a:off x="5331655" y="1728452"/>
            <a:ext cx="6724357" cy="4764422"/>
          </a:xfrm>
        </p:spPr>
        <p:txBody>
          <a:bodyPr>
            <a:normAutofit/>
          </a:bodyPr>
          <a:lstStyle/>
          <a:p>
            <a:pPr marL="0" indent="0" algn="just">
              <a:buNone/>
            </a:pPr>
            <a:r>
              <a:rPr lang="es-CO" sz="5400" b="1" dirty="0">
                <a:solidFill>
                  <a:srgbClr val="000000"/>
                </a:solidFill>
                <a:latin typeface="Amasis MT Pro" panose="02040504050005020304" pitchFamily="18" charset="0"/>
                <a:ea typeface="Times New Roman" panose="02020603050405020304" pitchFamily="18" charset="0"/>
                <a:cs typeface="Times New Roman" panose="02020603050405020304" pitchFamily="18" charset="0"/>
              </a:rPr>
              <a:t>1. </a:t>
            </a:r>
            <a:r>
              <a:rPr lang="es-CO" sz="5400" dirty="0">
                <a:solidFill>
                  <a:srgbClr val="000000"/>
                </a:solidFill>
                <a:latin typeface="Amasis MT Pro" panose="02040504050005020304" pitchFamily="18" charset="0"/>
                <a:ea typeface="Times New Roman" panose="02020603050405020304" pitchFamily="18" charset="0"/>
                <a:cs typeface="Times New Roman" panose="02020603050405020304" pitchFamily="18" charset="0"/>
              </a:rPr>
              <a:t>Quiere que “Dios le hable”, pero:</a:t>
            </a:r>
          </a:p>
          <a:p>
            <a:pPr lvl="1" algn="just"/>
            <a:r>
              <a:rPr lang="es-CO" sz="5000" dirty="0">
                <a:solidFill>
                  <a:srgbClr val="000000"/>
                </a:solidFill>
                <a:latin typeface="Amasis MT Pro" panose="02040504050005020304" pitchFamily="18" charset="0"/>
                <a:ea typeface="Times New Roman" panose="02020603050405020304" pitchFamily="18" charset="0"/>
                <a:cs typeface="Times New Roman" panose="02020603050405020304" pitchFamily="18" charset="0"/>
              </a:rPr>
              <a:t>No ora,  </a:t>
            </a:r>
          </a:p>
          <a:p>
            <a:pPr lvl="1" algn="just"/>
            <a:r>
              <a:rPr lang="es-CO" sz="5000" dirty="0">
                <a:solidFill>
                  <a:srgbClr val="000000"/>
                </a:solidFill>
                <a:latin typeface="Amasis MT Pro" panose="02040504050005020304" pitchFamily="18" charset="0"/>
                <a:ea typeface="Times New Roman" panose="02020603050405020304" pitchFamily="18" charset="0"/>
                <a:cs typeface="Times New Roman" panose="02020603050405020304" pitchFamily="18" charset="0"/>
              </a:rPr>
              <a:t>No lee la biblia y </a:t>
            </a:r>
          </a:p>
          <a:p>
            <a:pPr lvl="1" algn="just"/>
            <a:r>
              <a:rPr lang="es-CO" sz="5000" dirty="0">
                <a:solidFill>
                  <a:srgbClr val="000000"/>
                </a:solidFill>
                <a:latin typeface="Amasis MT Pro" panose="02040504050005020304" pitchFamily="18" charset="0"/>
                <a:ea typeface="Times New Roman" panose="02020603050405020304" pitchFamily="18" charset="0"/>
                <a:cs typeface="Times New Roman" panose="02020603050405020304" pitchFamily="18" charset="0"/>
              </a:rPr>
              <a:t>No va al templo </a:t>
            </a:r>
            <a:endParaRPr lang="es-CO" sz="5000" dirty="0">
              <a:latin typeface="Amasis MT Pro" panose="02040504050005020304" pitchFamily="18" charset="0"/>
              <a:ea typeface="Calibri" panose="020F0502020204030204" pitchFamily="34" charset="0"/>
              <a:cs typeface="Times New Roman" panose="02020603050405020304" pitchFamily="18" charset="0"/>
            </a:endParaRPr>
          </a:p>
          <a:p>
            <a:endParaRPr lang="es-CO" dirty="0">
              <a:effectLst>
                <a:outerShdw blurRad="50800" dist="50800" dir="5400000" algn="ctr" rotWithShape="0">
                  <a:srgbClr val="000000"/>
                </a:outerShdw>
              </a:effectLst>
            </a:endParaRPr>
          </a:p>
        </p:txBody>
      </p:sp>
    </p:spTree>
    <p:extLst>
      <p:ext uri="{BB962C8B-B14F-4D97-AF65-F5344CB8AC3E}">
        <p14:creationId xmlns:p14="http://schemas.microsoft.com/office/powerpoint/2010/main" val="95994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3066756" y="365125"/>
            <a:ext cx="8287043" cy="1325563"/>
          </a:xfrm>
          <a:solidFill>
            <a:schemeClr val="accent2">
              <a:lumMod val="40000"/>
              <a:lumOff val="60000"/>
            </a:schemeClr>
          </a:solidFill>
        </p:spPr>
        <p:txBody>
          <a:bodyPr>
            <a:normAutofit/>
          </a:bodyPr>
          <a:lstStyle/>
          <a:p>
            <a:pPr algn="ctr"/>
            <a:r>
              <a:rPr lang="es-CO" sz="36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sz="3600" dirty="0">
              <a:latin typeface="Amasis MT Pro" panose="02040504050005020304" pitchFamily="18" charset="0"/>
            </a:endParaRPr>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450166" y="1825625"/>
            <a:ext cx="6039124" cy="4667250"/>
          </a:xfrm>
        </p:spPr>
        <p:txBody>
          <a:bodyPr>
            <a:normAutofit/>
          </a:bodyPr>
          <a:lstStyle/>
          <a:p>
            <a:pPr marL="0" indent="0" algn="just">
              <a:buNone/>
            </a:pPr>
            <a:endParaRPr lang="es-CO" sz="54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endParaRPr>
          </a:p>
          <a:p>
            <a:pPr marL="0" indent="0" algn="ctr">
              <a:buNone/>
            </a:pPr>
            <a:r>
              <a:rPr lang="es-CO" sz="54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2. </a:t>
            </a:r>
            <a:r>
              <a:rPr lang="es-CO" sz="54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 desanima fácilmente ante los problemas y espera que su vida esté libre de conflictos</a:t>
            </a:r>
            <a:r>
              <a:rPr lang="es-CO" sz="54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rPr>
              <a:t>.</a:t>
            </a:r>
            <a:endParaRPr lang="es-CO" sz="54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4098" name="Picture 2" descr="Ocultar emociones en nuestra relación de pareja nos pasa factura">
            <a:extLst>
              <a:ext uri="{FF2B5EF4-FFF2-40B4-BE49-F238E27FC236}">
                <a16:creationId xmlns:a16="http://schemas.microsoft.com/office/drawing/2014/main" id="{A72E05DA-4D77-BC33-5FD4-D461D922E48B}"/>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742060" y="2335872"/>
            <a:ext cx="4611739" cy="3970094"/>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EA04D286-DFE8-DAA5-C348-454D43B23F87}"/>
              </a:ext>
            </a:extLst>
          </p:cNvPr>
          <p:cNvPicPr>
            <a:picLocks noChangeAspect="1"/>
          </p:cNvPicPr>
          <p:nvPr/>
        </p:nvPicPr>
        <p:blipFill rotWithShape="1">
          <a:blip r:embed="rId4">
            <a:alphaModFix/>
            <a:extLst>
              <a:ext uri="{BEBA8EAE-BF5A-486C-A8C5-ECC9F3942E4B}">
                <a14:imgProps xmlns:a14="http://schemas.microsoft.com/office/drawing/2010/main">
                  <a14:imgLayer r:embed="rId5">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2561087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8"/>
                                        </p:tgtEl>
                                      </p:cBhvr>
                                    </p:animEffect>
                                    <p:animScale>
                                      <p:cBhvr>
                                        <p:cTn id="7" dur="50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122" name="Picture 2" descr="5 maneras de enojarte con Dios y sincerarte con Él en la oración">
            <a:extLst>
              <a:ext uri="{FF2B5EF4-FFF2-40B4-BE49-F238E27FC236}">
                <a16:creationId xmlns:a16="http://schemas.microsoft.com/office/drawing/2014/main" id="{826DD7C4-6279-9D1C-383E-3FF416F07C4F}"/>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33588" y="1825624"/>
            <a:ext cx="5213290" cy="4476701"/>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949449" y="254717"/>
            <a:ext cx="8713839" cy="1316191"/>
          </a:xfrm>
          <a:solidFill>
            <a:schemeClr val="accent2">
              <a:lumMod val="40000"/>
              <a:lumOff val="60000"/>
            </a:schemeClr>
          </a:solidFill>
        </p:spPr>
        <p:txBody>
          <a:bodyPr>
            <a:normAutofit/>
          </a:bodyPr>
          <a:lstStyle/>
          <a:p>
            <a:pPr algn="ctr"/>
            <a:r>
              <a:rPr lang="es-CO" sz="36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sz="3600" dirty="0">
              <a:latin typeface="Amasis MT Pro" panose="02040504050005020304" pitchFamily="18" charset="0"/>
            </a:endParaRPr>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a:xfrm>
            <a:off x="6096000" y="1825624"/>
            <a:ext cx="5791200" cy="4476701"/>
          </a:xfrm>
        </p:spPr>
        <p:txBody>
          <a:bodyPr/>
          <a:lstStyle/>
          <a:p>
            <a:pPr marL="0" indent="0" algn="ctr">
              <a:buNone/>
            </a:pPr>
            <a:r>
              <a:rPr lang="es-CO" sz="48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3.</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Su fé depende de cuánto reciba de Dios; </a:t>
            </a:r>
          </a:p>
          <a:p>
            <a:pPr marL="0" indent="0" algn="ctr">
              <a:buNone/>
            </a:pP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y si Dios </a:t>
            </a:r>
            <a:r>
              <a:rPr lang="es-CO" sz="4800" u="sng"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no le da conforme a lo que quiere</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 </a:t>
            </a:r>
            <a:r>
              <a:rPr lang="es-CO" sz="4800" u="sng"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reniega</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 de Él</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3"/>
              </a:rPr>
              <a:t>.</a:t>
            </a:r>
            <a:endParaRPr lang="es-CO" sz="48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6" name="Imagen 5">
            <a:extLst>
              <a:ext uri="{FF2B5EF4-FFF2-40B4-BE49-F238E27FC236}">
                <a16:creationId xmlns:a16="http://schemas.microsoft.com/office/drawing/2014/main" id="{4B977EAF-C5B8-C573-5995-5D7723E88D72}"/>
              </a:ext>
            </a:extLst>
          </p:cNvPr>
          <p:cNvPicPr>
            <a:picLocks noChangeAspect="1"/>
          </p:cNvPicPr>
          <p:nvPr/>
        </p:nvPicPr>
        <p:blipFill rotWithShape="1">
          <a:blip r:embed="rId4">
            <a:alphaModFix/>
            <a:extLst>
              <a:ext uri="{BEBA8EAE-BF5A-486C-A8C5-ECC9F3942E4B}">
                <a14:imgProps xmlns:a14="http://schemas.microsoft.com/office/drawing/2010/main">
                  <a14:imgLayer r:embed="rId5">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343417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6"/>
                                        </p:tgtEl>
                                      </p:cBhvr>
                                    </p:animEffect>
                                    <p:animScale>
                                      <p:cBhvr>
                                        <p:cTn id="7" dur="50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152356" y="365126"/>
            <a:ext cx="9201443" cy="1325562"/>
          </a:xfrm>
          <a:solidFill>
            <a:schemeClr val="accent2">
              <a:lumMod val="40000"/>
              <a:lumOff val="60000"/>
            </a:schemeClr>
          </a:solidFill>
        </p:spPr>
        <p:txBody>
          <a:bodyPr/>
          <a:lstStyle/>
          <a:p>
            <a:pPr algn="ctr"/>
            <a:r>
              <a:rPr lang="es-CO" sz="44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b="1" dirty="0">
              <a:latin typeface="Amasis MT Pro" panose="02040504050005020304" pitchFamily="18" charset="0"/>
            </a:endParaRPr>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590843" y="2082018"/>
            <a:ext cx="5657889" cy="4206239"/>
          </a:xfrm>
        </p:spPr>
        <p:txBody>
          <a:bodyPr>
            <a:normAutofit fontScale="92500"/>
          </a:bodyPr>
          <a:lstStyle/>
          <a:p>
            <a:pPr marL="0" indent="0" algn="ctr">
              <a:buNone/>
            </a:pPr>
            <a:r>
              <a:rPr lang="es-CO" sz="48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4. </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Abusa de la  gracia de Dios .</a:t>
            </a:r>
          </a:p>
          <a:p>
            <a:pPr marL="0" indent="0" algn="ctr">
              <a:buNone/>
            </a:pP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Peca una y otra vez y confía en que recibirá perdón, pero no quiere dejar su </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rPr>
              <a:t>pecado</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a:t>
            </a:r>
            <a:endParaRPr lang="es-CO" sz="48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6146" name="Picture 2" descr="El Castigo de Dios | Lección 12 de La Vida Cristiana Práctica">
            <a:extLst>
              <a:ext uri="{FF2B5EF4-FFF2-40B4-BE49-F238E27FC236}">
                <a16:creationId xmlns:a16="http://schemas.microsoft.com/office/drawing/2014/main" id="{B2EC7FE4-72FE-DBDC-941C-F987CD3E275F}"/>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451600" y="1690687"/>
            <a:ext cx="5410532" cy="4802187"/>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98AD5B30-4D54-DEFC-5111-033C9A769F7E}"/>
              </a:ext>
            </a:extLst>
          </p:cNvPr>
          <p:cNvPicPr>
            <a:picLocks noChangeAspect="1"/>
          </p:cNvPicPr>
          <p:nvPr/>
        </p:nvPicPr>
        <p:blipFill rotWithShape="1">
          <a:blip r:embed="rId4">
            <a:alphaModFix/>
            <a:extLst>
              <a:ext uri="{BEBA8EAE-BF5A-486C-A8C5-ECC9F3942E4B}">
                <a14:imgProps xmlns:a14="http://schemas.microsoft.com/office/drawing/2010/main">
                  <a14:imgLayer r:embed="rId5">
                    <a14:imgEffect>
                      <a14:saturation sat="91000"/>
                    </a14:imgEffect>
                  </a14:imgLayer>
                </a14:imgProps>
              </a:ext>
            </a:extLst>
          </a:blip>
          <a:srcRect l="25269" t="42047" r="53961" b="25527"/>
          <a:stretch/>
        </p:blipFill>
        <p:spPr>
          <a:xfrm rot="20427455">
            <a:off x="221134" y="266241"/>
            <a:ext cx="2059064" cy="1656879"/>
          </a:xfrm>
          <a:prstGeom prst="rect">
            <a:avLst/>
          </a:prstGeom>
        </p:spPr>
      </p:pic>
    </p:spTree>
    <p:extLst>
      <p:ext uri="{BB962C8B-B14F-4D97-AF65-F5344CB8AC3E}">
        <p14:creationId xmlns:p14="http://schemas.microsoft.com/office/powerpoint/2010/main" val="128021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900</TotalTime>
  <Words>209</Words>
  <Application>Microsoft Office PowerPoint</Application>
  <PresentationFormat>Panorámica</PresentationFormat>
  <Paragraphs>44</Paragraphs>
  <Slides>13</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13</vt:i4>
      </vt:variant>
    </vt:vector>
  </HeadingPairs>
  <TitlesOfParts>
    <vt:vector size="22" baseType="lpstr">
      <vt:lpstr>Amasis MT Pro</vt:lpstr>
      <vt:lpstr>Amasis MT Pro Black</vt:lpstr>
      <vt:lpstr>Arial</vt:lpstr>
      <vt:lpstr>Calibri</vt:lpstr>
      <vt:lpstr>Calibri Light</vt:lpstr>
      <vt:lpstr>Source Sans Pro</vt:lpstr>
      <vt:lpstr>system-ui</vt:lpstr>
      <vt:lpstr>Wingdings</vt:lpstr>
      <vt:lpstr>Tema de Office</vt:lpstr>
      <vt:lpstr>Presentación de PowerPoint</vt:lpstr>
      <vt:lpstr>Presentación de PowerPoint</vt:lpstr>
      <vt:lpstr>Presentación de PowerPoint</vt:lpstr>
      <vt:lpstr>Presentación de PowerPoint</vt:lpstr>
      <vt:lpstr> CARACTERÍSTICAS  DE UN CRISTIANO INMADURO </vt:lpstr>
      <vt:lpstr> Señales que distinguen a un cristiano inmaduro </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CARACTERÍSTICAS DE UN CRISTIANO INMADURO </dc:title>
  <dc:creator>Microsoft Office User</dc:creator>
  <cp:lastModifiedBy>HP</cp:lastModifiedBy>
  <cp:revision>7</cp:revision>
  <dcterms:created xsi:type="dcterms:W3CDTF">2022-09-20T17:59:03Z</dcterms:created>
  <dcterms:modified xsi:type="dcterms:W3CDTF">2022-09-26T18:00:25Z</dcterms:modified>
</cp:coreProperties>
</file>