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71" r:id="rId10"/>
    <p:sldId id="270" r:id="rId11"/>
    <p:sldId id="269" r:id="rId12"/>
    <p:sldId id="268" r:id="rId13"/>
    <p:sldId id="267" r:id="rId1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6"/>
  </p:normalViewPr>
  <p:slideViewPr>
    <p:cSldViewPr snapToGrid="0">
      <p:cViewPr varScale="1">
        <p:scale>
          <a:sx n="100" d="100"/>
          <a:sy n="100" d="100"/>
        </p:scale>
        <p:origin x="144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18A4C-1A28-E94A-8FEB-452819C00ACC}" type="datetimeFigureOut">
              <a:rPr lang="es-CO" smtClean="0"/>
              <a:t>11/08/22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D50FF-33CC-0448-9E37-1D0C34B9C48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8683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4D50FF-33CC-0448-9E37-1D0C34B9C485}" type="slidenum">
              <a:rPr lang="es-CO" smtClean="0"/>
              <a:t>12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56510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43B005-FDD1-E70E-CAED-FB2F993153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1CD6B14-7D96-7D1D-7121-E73DED7CE5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2FAA6E-5B51-19D3-6293-C53B2B861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9661-C5DE-9846-85CE-C0D047EF7936}" type="datetimeFigureOut">
              <a:rPr lang="es-CO" smtClean="0"/>
              <a:t>11/08/22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6E9C48B-E757-DFCB-0257-24172D9F2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C893A4-C5AD-7F15-527A-A5B7ABFEE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13212-6B1A-984F-AB37-9D2E1A18A6A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30265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476FB1-8602-C9E5-C9C9-B406461ED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404BF64-5ED0-9425-B10A-2FBF1411A4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8DCAE8-7627-756A-120D-E628B7845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9661-C5DE-9846-85CE-C0D047EF7936}" type="datetimeFigureOut">
              <a:rPr lang="es-CO" smtClean="0"/>
              <a:t>11/08/22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A8995C5-7E60-CBFC-A363-7720F020F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B09ECD-52B6-5F84-9A2E-9E4E1E0D7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13212-6B1A-984F-AB37-9D2E1A18A6A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53617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527404B-092C-4C8E-5E99-E58965F7AE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2CFF656-DA52-A95C-3EFD-E4370A46F3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7EAF592-767E-C440-28C8-A1D6D534D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9661-C5DE-9846-85CE-C0D047EF7936}" type="datetimeFigureOut">
              <a:rPr lang="es-CO" smtClean="0"/>
              <a:t>11/08/22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987FF9-B5C8-B84F-BE41-C5117C1E2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0852D5-3DA0-F149-391B-1566006A2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13212-6B1A-984F-AB37-9D2E1A18A6A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3963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762720-CB60-83C2-0FCD-B3249DB0C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7EAA6E-F779-E104-A95B-597F56898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4C0558E-F238-84EF-1967-B413B67EF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9661-C5DE-9846-85CE-C0D047EF7936}" type="datetimeFigureOut">
              <a:rPr lang="es-CO" smtClean="0"/>
              <a:t>11/08/22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9F4E53-E2EB-3347-0D93-268A9FA46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C0F4A3-0317-8D83-F265-761F2971B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13212-6B1A-984F-AB37-9D2E1A18A6A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4393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B25B3-592B-0B58-A2E0-2CDE44C69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764729A-4CBB-0886-1C97-F6D9F11E01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110E92-44E7-2E2D-9F19-C82BAC694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9661-C5DE-9846-85CE-C0D047EF7936}" type="datetimeFigureOut">
              <a:rPr lang="es-CO" smtClean="0"/>
              <a:t>11/08/22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199B3D-E2A0-B93E-DC82-7C354A97B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A7EC4D-34AB-D7D0-A017-8A822265D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13212-6B1A-984F-AB37-9D2E1A18A6A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7799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13D07E-0E00-96CA-F968-D519E7D33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32A13B-0DA6-2B28-2528-6772C535A2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469CB5A-10F1-D55D-8E06-635E24712A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0410467-1DE5-1352-373B-23D6916C9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9661-C5DE-9846-85CE-C0D047EF7936}" type="datetimeFigureOut">
              <a:rPr lang="es-CO" smtClean="0"/>
              <a:t>11/08/22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1E58D3B-88BF-5B2F-174A-F39CBD0F9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7750E04-14B3-2B17-721F-91368C14B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13212-6B1A-984F-AB37-9D2E1A18A6A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5862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D1769B-0A93-8E31-0909-0B052D1AD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18E042-CAC3-B1AD-8997-8C92CC07B0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E57F74F-9708-2518-0087-0F72A5D81F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9D88EAC-851C-9DAC-FD38-5B1208898F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AE27805-9D87-17D7-FE4E-493464C9BC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1FF7613-E63C-2E1D-EE42-6FCACE3BC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9661-C5DE-9846-85CE-C0D047EF7936}" type="datetimeFigureOut">
              <a:rPr lang="es-CO" smtClean="0"/>
              <a:t>11/08/22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D20E718-51B1-A6E5-3C15-163ADE247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02F6364-4B91-3FF8-31E1-197C2DA3E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13212-6B1A-984F-AB37-9D2E1A18A6A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15945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EEFC3A-A983-9E83-B5CF-995F709AF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BDC34B5-1E51-4966-F733-328A8F6EB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9661-C5DE-9846-85CE-C0D047EF7936}" type="datetimeFigureOut">
              <a:rPr lang="es-CO" smtClean="0"/>
              <a:t>11/08/22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CF98714-F754-2FC3-901D-F698D0050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F9C18A0-3671-B3E7-05F0-6273E3D8C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13212-6B1A-984F-AB37-9D2E1A18A6A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42761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BA918BA-ACB7-AA5B-9B3C-92B3D9B9F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9661-C5DE-9846-85CE-C0D047EF7936}" type="datetimeFigureOut">
              <a:rPr lang="es-CO" smtClean="0"/>
              <a:t>11/08/22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8FADFCA-65EA-8B72-6B13-B9528750F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E41684C-999F-841A-69E3-9BEA18F75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13212-6B1A-984F-AB37-9D2E1A18A6A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28137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864D4A-1265-DDC3-CA35-1B6408E99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4A4458-066C-1710-A396-2E940D840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F66A3E1-FD81-588D-8BC8-51EC424E6B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B56F840-9E48-B1EA-497F-3696FD1D9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9661-C5DE-9846-85CE-C0D047EF7936}" type="datetimeFigureOut">
              <a:rPr lang="es-CO" smtClean="0"/>
              <a:t>11/08/22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52F2413-0E49-3230-58AB-2CFC16EE0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293FE81-AEE6-6FBB-019F-CAFCC462D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13212-6B1A-984F-AB37-9D2E1A18A6A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2705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66E96F-9CED-D1A9-0563-75FD19264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2FBE3EC-264C-B8ED-8675-14EA1C59AC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A80DF9B-3814-7FEC-626D-5E8EE61B42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2DDB1E3-65F8-6719-DA38-434B20595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9661-C5DE-9846-85CE-C0D047EF7936}" type="datetimeFigureOut">
              <a:rPr lang="es-CO" smtClean="0"/>
              <a:t>11/08/22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0CE86BF-E2BE-2EDA-5C8F-727C50C81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F6FC1A4-3E49-1446-5EC0-587ED21A9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13212-6B1A-984F-AB37-9D2E1A18A6A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93529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AAE9378-789C-7231-B337-C50F38AA0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336B6F5-A205-80A6-E12D-D3064F9D18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E6937B-C490-40F5-E51F-609067255E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69661-C5DE-9846-85CE-C0D047EF7936}" type="datetimeFigureOut">
              <a:rPr lang="es-CO" smtClean="0"/>
              <a:t>11/08/22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EC8728-C382-751C-0A21-55E41B2BA5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A802DE-EA67-F6B1-642C-09E5BD2682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13212-6B1A-984F-AB37-9D2E1A18A6A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28263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05F680-CE16-5192-54F1-EB5F0AB14D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5000" y="546101"/>
            <a:ext cx="10922000" cy="1181100"/>
          </a:xfrm>
        </p:spPr>
        <p:txBody>
          <a:bodyPr>
            <a:normAutofit/>
          </a:bodyPr>
          <a:lstStyle/>
          <a:p>
            <a:r>
              <a:rPr lang="es-CO" sz="4400" b="1" i="1" dirty="0"/>
              <a:t>COMO ESTUDIAR UN PASAJE DE LA BIBLIA</a:t>
            </a:r>
            <a:endParaRPr lang="es-CO" sz="44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944DAE0-C952-403E-513C-2EA768599F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1854200"/>
            <a:ext cx="10922000" cy="4508499"/>
          </a:xfrm>
        </p:spPr>
        <p:txBody>
          <a:bodyPr/>
          <a:lstStyle/>
          <a:p>
            <a:r>
              <a:rPr lang="es-ES" sz="4000" b="1" dirty="0">
                <a:latin typeface="Bradley Hand" pitchFamily="2" charset="77"/>
              </a:rPr>
              <a:t>La clave para el estudio de la Biblia es hacer buenas preguntas.</a:t>
            </a:r>
            <a:endParaRPr lang="es-CO" sz="4000" b="1" i="1" dirty="0">
              <a:latin typeface="Bradley Hand" pitchFamily="2" charset="77"/>
            </a:endParaRPr>
          </a:p>
          <a:p>
            <a:endParaRPr lang="es-CO" dirty="0"/>
          </a:p>
        </p:txBody>
      </p:sp>
      <p:pic>
        <p:nvPicPr>
          <p:cNvPr id="1026" name="Picture 2" descr="Hombre Con Un Signo De Interrogación Ilustraciones Svg, Vectoriales, Clip  Art Vectorizado Libre De Derechos. Image 29867518.">
            <a:extLst>
              <a:ext uri="{FF2B5EF4-FFF2-40B4-BE49-F238E27FC236}">
                <a16:creationId xmlns:a16="http://schemas.microsoft.com/office/drawing/2014/main" id="{38FE3B0B-43E0-5694-3D24-23819B8D06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600" y="3187700"/>
            <a:ext cx="2565400" cy="317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25810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07D52E-9690-88BC-7A07-9C6A394F1E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5000" y="546101"/>
            <a:ext cx="10909300" cy="1219200"/>
          </a:xfrm>
        </p:spPr>
        <p:txBody>
          <a:bodyPr>
            <a:normAutofit fontScale="90000"/>
          </a:bodyPr>
          <a:lstStyle/>
          <a:p>
            <a:r>
              <a:rPr lang="es-CO" b="1" dirty="0"/>
              <a:t>	</a:t>
            </a:r>
            <a:r>
              <a:rPr lang="es-CO" sz="4900" b="1" dirty="0">
                <a:solidFill>
                  <a:srgbClr val="FF0000"/>
                </a:solidFill>
              </a:rPr>
              <a:t>5.   </a:t>
            </a:r>
            <a:r>
              <a:rPr lang="es-CO" sz="4900" b="1" u="sng" dirty="0">
                <a:solidFill>
                  <a:srgbClr val="FF0000"/>
                </a:solidFill>
              </a:rPr>
              <a:t>Un hombre de Dios es valiente,            sin miedo</a:t>
            </a:r>
            <a:endParaRPr lang="es-CO" sz="4900" dirty="0">
              <a:solidFill>
                <a:srgbClr val="FF0000"/>
              </a:solidFill>
            </a:endParaRPr>
          </a:p>
        </p:txBody>
      </p:sp>
      <p:pic>
        <p:nvPicPr>
          <p:cNvPr id="8194" name="Picture 2" descr="Daniel y el hoyo de los leones | Historia bíblica">
            <a:extLst>
              <a:ext uri="{FF2B5EF4-FFF2-40B4-BE49-F238E27FC236}">
                <a16:creationId xmlns:a16="http://schemas.microsoft.com/office/drawing/2014/main" id="{018C0488-056B-B7D6-4689-49C01A2D73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419349"/>
            <a:ext cx="5816600" cy="3892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9073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07D52E-9690-88BC-7A07-9C6A394F1E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5000" y="546101"/>
            <a:ext cx="10909300" cy="1219200"/>
          </a:xfrm>
        </p:spPr>
        <p:txBody>
          <a:bodyPr>
            <a:normAutofit/>
          </a:bodyPr>
          <a:lstStyle/>
          <a:p>
            <a:r>
              <a:rPr lang="es-CO" sz="3600" b="1" dirty="0"/>
              <a:t>III. CORRELA</a:t>
            </a:r>
            <a:r>
              <a:rPr lang="es-ES" sz="3600" b="1" dirty="0"/>
              <a:t>CIÓN</a:t>
            </a:r>
            <a:r>
              <a:rPr lang="es-CO" sz="3600" b="1" dirty="0"/>
              <a:t>: </a:t>
            </a:r>
            <a:r>
              <a:rPr lang="es-CO" sz="3600" b="1" u="sng" cap="all" dirty="0">
                <a:solidFill>
                  <a:srgbClr val="FF0000"/>
                </a:solidFill>
              </a:rPr>
              <a:t>¿Qué otros versículos lo explican?</a:t>
            </a:r>
            <a:r>
              <a:rPr lang="es-CO" sz="3600" b="1" u="sng" dirty="0">
                <a:solidFill>
                  <a:srgbClr val="FF0000"/>
                </a:solidFill>
              </a:rPr>
              <a:t> </a:t>
            </a:r>
            <a:endParaRPr lang="es-CO" sz="3600" dirty="0">
              <a:solidFill>
                <a:srgbClr val="FF0000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F2A6061-2368-10F3-AC4D-002B30C6A2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7700" y="1765301"/>
            <a:ext cx="10896600" cy="4546598"/>
          </a:xfrm>
        </p:spPr>
        <p:txBody>
          <a:bodyPr/>
          <a:lstStyle/>
          <a:p>
            <a:pPr algn="l"/>
            <a:r>
              <a:rPr lang="es-CO" b="1" dirty="0"/>
              <a:t>   </a:t>
            </a:r>
          </a:p>
          <a:p>
            <a:pPr algn="l"/>
            <a:r>
              <a:rPr lang="es-CO" b="1" i="1" dirty="0"/>
              <a:t>              Timoteo</a:t>
            </a:r>
            <a:r>
              <a:rPr lang="es-CO" dirty="0"/>
              <a:t>: 1 Y 2 Timoteo                                        </a:t>
            </a:r>
            <a:r>
              <a:rPr lang="es-CO" b="1" dirty="0"/>
              <a:t>Epafrodito Fil. 4:14-18</a:t>
            </a:r>
            <a:r>
              <a:rPr lang="es-CO" dirty="0">
                <a:effectLst/>
              </a:rPr>
              <a:t> </a:t>
            </a:r>
            <a:endParaRPr lang="es-CO" dirty="0"/>
          </a:p>
          <a:p>
            <a:r>
              <a:rPr lang="es-CO" b="1" dirty="0"/>
              <a:t>                                                               Epafrodito</a:t>
            </a:r>
            <a:r>
              <a:rPr lang="es-CO" dirty="0"/>
              <a:t> FIL . 4:14-18</a:t>
            </a:r>
          </a:p>
        </p:txBody>
      </p:sp>
      <p:pic>
        <p:nvPicPr>
          <p:cNvPr id="9218" name="Picture 2" descr="ARC: 9 CONSEJOS DEL APOSTOL PABLO A TIMOTEO">
            <a:extLst>
              <a:ext uri="{FF2B5EF4-FFF2-40B4-BE49-F238E27FC236}">
                <a16:creationId xmlns:a16="http://schemas.microsoft.com/office/drawing/2014/main" id="{46CDBBC2-53E0-CA56-F933-2B4F35980A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900" y="2628899"/>
            <a:ext cx="4381500" cy="3682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Pablo Apóstol de Cristo. El apóstol de mayor influencia - YouTube">
            <a:extLst>
              <a:ext uri="{FF2B5EF4-FFF2-40B4-BE49-F238E27FC236}">
                <a16:creationId xmlns:a16="http://schemas.microsoft.com/office/drawing/2014/main" id="{5E0B757B-A5FC-3261-5749-F158DD7137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1600" y="2628899"/>
            <a:ext cx="4381500" cy="3682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342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07D52E-9690-88BC-7A07-9C6A394F1E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5000" y="546101"/>
            <a:ext cx="10909300" cy="1219200"/>
          </a:xfrm>
        </p:spPr>
        <p:txBody>
          <a:bodyPr>
            <a:normAutofit fontScale="90000"/>
          </a:bodyPr>
          <a:lstStyle/>
          <a:p>
            <a:r>
              <a:rPr lang="es-CO" sz="4400" b="1" dirty="0"/>
              <a:t>IV. APLICA</a:t>
            </a:r>
            <a:r>
              <a:rPr lang="es-ES" sz="4400" b="1" dirty="0"/>
              <a:t>CIÓN</a:t>
            </a:r>
            <a:r>
              <a:rPr lang="es-CO" sz="4400" b="1" dirty="0"/>
              <a:t>: </a:t>
            </a:r>
            <a:r>
              <a:rPr lang="es-CO" sz="4400" b="1" u="sng" cap="all" dirty="0">
                <a:solidFill>
                  <a:srgbClr val="FF0000"/>
                </a:solidFill>
              </a:rPr>
              <a:t>¿Qué voy a hacer al respecto?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F2A6061-2368-10F3-AC4D-002B30C6A2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7700" y="1765301"/>
            <a:ext cx="10896600" cy="4546598"/>
          </a:xfrm>
        </p:spPr>
        <p:txBody>
          <a:bodyPr/>
          <a:lstStyle/>
          <a:p>
            <a:r>
              <a:rPr lang="es-CO" i="1" dirty="0"/>
              <a:t>	</a:t>
            </a:r>
          </a:p>
          <a:p>
            <a:r>
              <a:rPr lang="es-CO" sz="6000" i="1" dirty="0"/>
              <a:t>Personal   </a:t>
            </a:r>
          </a:p>
          <a:p>
            <a:r>
              <a:rPr lang="es-CO" sz="6000" i="1" dirty="0"/>
              <a:t> Práctico    </a:t>
            </a:r>
          </a:p>
          <a:p>
            <a:r>
              <a:rPr lang="es-CO" sz="6000" i="1" dirty="0"/>
              <a:t>Posible    </a:t>
            </a:r>
          </a:p>
          <a:p>
            <a:r>
              <a:rPr lang="es-CO" sz="6000" i="1" dirty="0"/>
              <a:t>Probable </a:t>
            </a:r>
            <a:endParaRPr lang="es-CO" sz="6000" b="1" i="1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747139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07D52E-9690-88BC-7A07-9C6A394F1E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5000" y="546101"/>
            <a:ext cx="10909300" cy="1219200"/>
          </a:xfrm>
        </p:spPr>
        <p:txBody>
          <a:bodyPr>
            <a:normAutofit fontScale="90000"/>
          </a:bodyPr>
          <a:lstStyle/>
          <a:p>
            <a:r>
              <a:rPr lang="es-CO" sz="5300" b="1" dirty="0"/>
              <a:t>Santiago 1:22-25</a:t>
            </a:r>
            <a:br>
              <a:rPr lang="es-CO" sz="4400" dirty="0"/>
            </a:br>
            <a:r>
              <a:rPr lang="es-CO" sz="4400" dirty="0"/>
              <a:t>Nueva Traducción Viviente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F2A6061-2368-10F3-AC4D-002B30C6A2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7700" y="1765301"/>
            <a:ext cx="10896600" cy="4546598"/>
          </a:xfrm>
        </p:spPr>
        <p:txBody>
          <a:bodyPr>
            <a:noAutofit/>
          </a:bodyPr>
          <a:lstStyle/>
          <a:p>
            <a:r>
              <a:rPr lang="es-CO" sz="3200" b="1" baseline="30000" dirty="0"/>
              <a:t>22 </a:t>
            </a:r>
            <a:r>
              <a:rPr lang="es-CO" sz="3200" dirty="0"/>
              <a:t>No solo escuchen la palabra de Dios; tienen que ponerla en práctica. De lo contrario, solamente se engañan a sí mismos. </a:t>
            </a:r>
          </a:p>
          <a:p>
            <a:r>
              <a:rPr lang="es-CO" sz="3200" b="1" baseline="30000" dirty="0"/>
              <a:t>23 </a:t>
            </a:r>
            <a:r>
              <a:rPr lang="es-CO" sz="3200" dirty="0"/>
              <a:t>Pues, si escuchas la palabra pero no la obedeces, sería como ver tu cara en un espejo; </a:t>
            </a:r>
          </a:p>
          <a:p>
            <a:r>
              <a:rPr lang="es-CO" sz="3200" b="1" baseline="30000" dirty="0"/>
              <a:t>24 </a:t>
            </a:r>
            <a:r>
              <a:rPr lang="es-CO" sz="3200" dirty="0"/>
              <a:t>te ves a ti mismo, luego te alejas y te olvidas cómo eres. </a:t>
            </a:r>
          </a:p>
          <a:p>
            <a:r>
              <a:rPr lang="es-CO" sz="3200" b="1" baseline="30000" dirty="0"/>
              <a:t>25 </a:t>
            </a:r>
            <a:r>
              <a:rPr lang="es-CO" sz="3200" dirty="0"/>
              <a:t>Pero si miras atentamente en la ley perfecta que te hace libre y la pones en práctica y no olvidas lo que escuchaste, entonces Dios te bendecirá por tu obediencia.</a:t>
            </a:r>
          </a:p>
        </p:txBody>
      </p:sp>
    </p:spTree>
    <p:extLst>
      <p:ext uri="{BB962C8B-B14F-4D97-AF65-F5344CB8AC3E}">
        <p14:creationId xmlns:p14="http://schemas.microsoft.com/office/powerpoint/2010/main" val="21754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7354CE39-354A-CF22-DFD8-270E9E658E86}"/>
              </a:ext>
            </a:extLst>
          </p:cNvPr>
          <p:cNvSpPr txBox="1"/>
          <p:nvPr/>
        </p:nvSpPr>
        <p:spPr>
          <a:xfrm>
            <a:off x="127000" y="317501"/>
            <a:ext cx="11684000" cy="63246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hangingPunct="0"/>
            <a:r>
              <a:rPr lang="en-US" sz="2400" b="1" i="0" kern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FILIPENSES 2:19-30</a:t>
            </a:r>
            <a:endParaRPr lang="es-CO" sz="2400" b="1" i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 hangingPunct="0"/>
            <a:r>
              <a:rPr lang="es-CO" sz="24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“Espero en el Señor Jesús enviarles pronto a </a:t>
            </a:r>
            <a:r>
              <a:rPr lang="es-CO" sz="2400" b="0" i="1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Timoteo</a:t>
            </a:r>
            <a:r>
              <a:rPr lang="es-CO" sz="24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para que también yo cobre ánimo al recibir noticias de ustedes. </a:t>
            </a:r>
            <a:r>
              <a:rPr lang="es-CO" sz="2400" b="0" i="1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No tengo a nadie más que, como él</a:t>
            </a:r>
            <a:r>
              <a:rPr lang="es-CO" sz="24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se </a:t>
            </a:r>
            <a:r>
              <a:rPr lang="es-CO" sz="2400" b="0" i="1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preocupe de veras por el bienestar</a:t>
            </a:r>
            <a:r>
              <a:rPr lang="es-CO" sz="24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de ustedes, pues todos los demás buscan sus propios intereses y no los de Jesucristo. Pero ustedes </a:t>
            </a:r>
            <a:r>
              <a:rPr lang="es-CO" sz="2400" b="0" i="1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conocen bien la entereza de carácter de Timoteo</a:t>
            </a:r>
            <a:r>
              <a:rPr lang="es-CO" sz="24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que ha servido conmigo en la obra del evangelio, como un hijo junto a su padre. Así que espero enviárselo tan pronto como se aclaren mis asuntos. Y confío en el Señor que yo mismo iré pronto. Ahora bien, creo que es necesario enviarles de vuelta a </a:t>
            </a:r>
            <a:r>
              <a:rPr lang="es-CO" sz="24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Epafrodito, mi hermano, colaborador y compañero de lucha</a:t>
            </a:r>
            <a:r>
              <a:rPr lang="es-CO" sz="24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a quien ustedes han enviado para atenderme en mis necesidades. Él </a:t>
            </a:r>
            <a:r>
              <a:rPr lang="es-CO" sz="2400" b="0" i="1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los extraña mucho a todos y está afligido</a:t>
            </a:r>
            <a:r>
              <a:rPr lang="es-CO" sz="24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porque ustedes se enteraron de que estaba enfermo. En efecto, estuvo enfermo y al borde de la muerte; pero Dios se compadeció de él, y no sólo de él sino también de mí, para no añadir tristeza a mi tristeza. Así que lo envío urgentemente para que, al verlo de nuevo, ustedes se alegren y yo esté menos preocupado.</a:t>
            </a:r>
            <a:r>
              <a:rPr lang="es-CO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2400" b="0" i="1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Recíbanlo</a:t>
            </a:r>
            <a:r>
              <a:rPr lang="es-CO" sz="24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en el Señor </a:t>
            </a:r>
            <a:r>
              <a:rPr lang="es-CO" sz="2400" b="0" i="1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 toda alegría</a:t>
            </a:r>
            <a:r>
              <a:rPr lang="es-CO" sz="24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y </a:t>
            </a:r>
            <a:r>
              <a:rPr lang="es-CO" sz="24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honren a los que son como él</a:t>
            </a:r>
            <a:r>
              <a:rPr lang="es-CO" sz="24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porque estuvo a punto de morir por la obra de Cristo, </a:t>
            </a:r>
            <a:r>
              <a:rPr lang="es-CO" sz="2400" b="0" i="1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arriesgando la vida</a:t>
            </a:r>
            <a:r>
              <a:rPr lang="es-CO" sz="24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para suplir el servicio que ustedes no podían prestarme.</a:t>
            </a:r>
            <a:r>
              <a:rPr lang="es-CO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”</a:t>
            </a:r>
            <a:r>
              <a:rPr lang="es-CO" sz="2400" b="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s-CO" sz="2400" b="1" i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195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07D52E-9690-88BC-7A07-9C6A394F1E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5000" y="546101"/>
            <a:ext cx="10909300" cy="1219200"/>
          </a:xfrm>
        </p:spPr>
        <p:txBody>
          <a:bodyPr>
            <a:normAutofit/>
          </a:bodyPr>
          <a:lstStyle/>
          <a:p>
            <a:r>
              <a:rPr lang="es-CO" sz="4900" b="1" dirty="0"/>
              <a:t>I. </a:t>
            </a:r>
            <a:r>
              <a:rPr lang="es-ES" sz="4900" b="1" dirty="0"/>
              <a:t>OBSERVACIÓN</a:t>
            </a:r>
            <a:r>
              <a:rPr lang="es-CO" sz="4900" b="1" dirty="0"/>
              <a:t>: </a:t>
            </a:r>
            <a:r>
              <a:rPr lang="es-CO" sz="4900" b="1" u="sng" cap="all" dirty="0">
                <a:solidFill>
                  <a:srgbClr val="FF0000"/>
                </a:solidFill>
              </a:rPr>
              <a:t>¿Qué dice?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F2A6061-2368-10F3-AC4D-002B30C6A2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7700" y="1765301"/>
            <a:ext cx="10896600" cy="4546598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s-CO" sz="3500" b="1" u="sng" dirty="0">
                <a:solidFill>
                  <a:srgbClr val="FF0000"/>
                </a:solidFill>
              </a:rPr>
              <a:t>Pablo tiene la intención de enviar dos hombres a la iglesia de Filipos</a:t>
            </a:r>
            <a:endParaRPr lang="es-CO" sz="3500" b="1" i="1" dirty="0">
              <a:solidFill>
                <a:srgbClr val="FF0000"/>
              </a:solidFill>
            </a:endParaRPr>
          </a:p>
          <a:p>
            <a:r>
              <a:rPr lang="es-CO" sz="3500" b="1" dirty="0"/>
              <a:t>	</a:t>
            </a:r>
            <a:r>
              <a:rPr lang="es-CO" sz="3500" i="1" dirty="0"/>
              <a:t>“Espero enviarles pronto a Timoteo” vs. 19</a:t>
            </a:r>
            <a:endParaRPr lang="es-CO" sz="3500" b="1" i="1" dirty="0"/>
          </a:p>
          <a:p>
            <a:r>
              <a:rPr lang="es-CO" sz="3500" i="1" dirty="0"/>
              <a:t>	“Creo que es necesario enviarles de vuelta a Epafrodito” vs. 25</a:t>
            </a:r>
            <a:endParaRPr lang="es-CO" sz="3500" b="1" i="1" dirty="0"/>
          </a:p>
          <a:p>
            <a:r>
              <a:rPr lang="es-CO" sz="3500" b="1" i="1" dirty="0"/>
              <a:t> </a:t>
            </a:r>
          </a:p>
          <a:p>
            <a:pPr lvl="0"/>
            <a:r>
              <a:rPr lang="es-CO" sz="3500" b="1" u="sng" dirty="0">
                <a:solidFill>
                  <a:srgbClr val="FF0000"/>
                </a:solidFill>
              </a:rPr>
              <a:t>Pablo los ratifica como modelos de conducta que merecen el honor</a:t>
            </a:r>
            <a:endParaRPr lang="es-CO" sz="3500" b="1" i="1" dirty="0">
              <a:solidFill>
                <a:srgbClr val="FF0000"/>
              </a:solidFill>
            </a:endParaRPr>
          </a:p>
          <a:p>
            <a:r>
              <a:rPr lang="es-CO" sz="3500" b="1" dirty="0"/>
              <a:t>          (Timoteo)   </a:t>
            </a:r>
            <a:r>
              <a:rPr lang="es-CO" sz="3500" i="1" dirty="0"/>
              <a:t>“No tengo a nadie mas </a:t>
            </a:r>
            <a:r>
              <a:rPr lang="es-CO" sz="3500" i="1" u="sng" dirty="0"/>
              <a:t>como él</a:t>
            </a:r>
            <a:r>
              <a:rPr lang="es-CO" sz="3500" i="1" dirty="0"/>
              <a:t>”    vs. 20</a:t>
            </a:r>
            <a:endParaRPr lang="es-CO" sz="3500" b="1" i="1" dirty="0"/>
          </a:p>
          <a:p>
            <a:r>
              <a:rPr lang="en-US" sz="3500" b="1" dirty="0"/>
              <a:t>       (</a:t>
            </a:r>
            <a:r>
              <a:rPr lang="en-US" sz="3500" b="1" dirty="0" err="1"/>
              <a:t>Epafrodito</a:t>
            </a:r>
            <a:r>
              <a:rPr lang="en-US" sz="3500" b="1" dirty="0"/>
              <a:t>) </a:t>
            </a:r>
            <a:r>
              <a:rPr lang="en-US" sz="3500" i="1" dirty="0"/>
              <a:t>“</a:t>
            </a:r>
            <a:r>
              <a:rPr lang="es-CO" sz="3500" i="1" dirty="0"/>
              <a:t>Recíbanlo</a:t>
            </a:r>
            <a:r>
              <a:rPr lang="en-US" sz="3500" i="1" dirty="0"/>
              <a:t>... </a:t>
            </a:r>
            <a:r>
              <a:rPr lang="es-CO" sz="3500" i="1" dirty="0"/>
              <a:t>HONREN a los que son </a:t>
            </a:r>
            <a:r>
              <a:rPr lang="es-CO" sz="3500" i="1" u="sng" dirty="0"/>
              <a:t>como él</a:t>
            </a:r>
            <a:r>
              <a:rPr lang="es-CO" sz="3500" i="1" dirty="0"/>
              <a:t>.”  </a:t>
            </a:r>
            <a:r>
              <a:rPr lang="en-US" sz="3500" i="1" dirty="0"/>
              <a:t>vs. 29</a:t>
            </a:r>
            <a:endParaRPr lang="es-CO" sz="3500" b="1" i="1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39770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07D52E-9690-88BC-7A07-9C6A394F1E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5000" y="546101"/>
            <a:ext cx="10909300" cy="1219200"/>
          </a:xfrm>
        </p:spPr>
        <p:txBody>
          <a:bodyPr>
            <a:noAutofit/>
          </a:bodyPr>
          <a:lstStyle/>
          <a:p>
            <a:r>
              <a:rPr lang="es-CO" sz="4400" b="1" i="1" dirty="0">
                <a:solidFill>
                  <a:srgbClr val="002060"/>
                </a:solidFill>
              </a:rPr>
              <a:t>¿Que significa ser como estos hombres? 	   ¿Cómo son?  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F2A6061-2368-10F3-AC4D-002B30C6A2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7700" y="1765301"/>
            <a:ext cx="10896600" cy="4546598"/>
          </a:xfrm>
        </p:spPr>
        <p:txBody>
          <a:bodyPr>
            <a:normAutofit fontScale="92500" lnSpcReduction="10000"/>
          </a:bodyPr>
          <a:lstStyle/>
          <a:p>
            <a:r>
              <a:rPr lang="es-CO" sz="4000" i="1" dirty="0"/>
              <a:t>vs. 20-21 “se preocupa de veras por el bienestar”</a:t>
            </a:r>
            <a:endParaRPr lang="es-CO" sz="4000" b="1" i="1" dirty="0"/>
          </a:p>
          <a:p>
            <a:r>
              <a:rPr lang="es-CO" sz="4000" i="1" dirty="0"/>
              <a:t>		vs. 22     “entereza</a:t>
            </a:r>
            <a:r>
              <a:rPr lang="en-US" sz="4000" i="1" dirty="0"/>
              <a:t> de </a:t>
            </a:r>
            <a:r>
              <a:rPr lang="es-CO" sz="4000" i="1" dirty="0"/>
              <a:t>carácter” </a:t>
            </a:r>
            <a:endParaRPr lang="es-CO" sz="4000" b="1" i="1" dirty="0"/>
          </a:p>
          <a:p>
            <a:r>
              <a:rPr lang="es-CO" sz="4000" i="1" dirty="0"/>
              <a:t>		vs. 25     “mi hermano, colaborador y compañero de lucha”</a:t>
            </a:r>
            <a:endParaRPr lang="es-CO" sz="4000" b="1" i="1" dirty="0"/>
          </a:p>
          <a:p>
            <a:r>
              <a:rPr lang="es-CO" sz="4000" i="1" dirty="0"/>
              <a:t>		vs. 26      “extraña mucho a todos y está afligido”</a:t>
            </a:r>
            <a:endParaRPr lang="es-CO" sz="4000" b="1" i="1" dirty="0"/>
          </a:p>
          <a:p>
            <a:r>
              <a:rPr lang="es-CO" sz="4000" i="1" dirty="0"/>
              <a:t>vs. 27-30 “estuvo a punto de morir por la obra de Cristo, arriesgando  la vida”</a:t>
            </a:r>
            <a:endParaRPr lang="es-CO" sz="4000" b="1" i="1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61419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07D52E-9690-88BC-7A07-9C6A394F1E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5000" y="546101"/>
            <a:ext cx="10909300" cy="1219200"/>
          </a:xfrm>
        </p:spPr>
        <p:txBody>
          <a:bodyPr>
            <a:normAutofit fontScale="90000"/>
          </a:bodyPr>
          <a:lstStyle/>
          <a:p>
            <a:r>
              <a:rPr lang="es-CO" b="1" dirty="0"/>
              <a:t>II. INTERPRETA</a:t>
            </a:r>
            <a:r>
              <a:rPr lang="es-ES" b="1" dirty="0"/>
              <a:t>CIÓN</a:t>
            </a:r>
            <a:r>
              <a:rPr lang="es-CO" b="1" dirty="0"/>
              <a:t>: </a:t>
            </a:r>
            <a:r>
              <a:rPr lang="es-CO" b="1" u="sng" cap="all" dirty="0">
                <a:solidFill>
                  <a:srgbClr val="FF0000"/>
                </a:solidFill>
              </a:rPr>
              <a:t>¿Qué significa?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F2A6061-2368-10F3-AC4D-002B30C6A2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7700" y="1765301"/>
            <a:ext cx="10896600" cy="4546598"/>
          </a:xfrm>
        </p:spPr>
        <p:txBody>
          <a:bodyPr/>
          <a:lstStyle/>
          <a:p>
            <a:r>
              <a:rPr lang="es-CO" b="1" i="1" u="sng" cap="all" dirty="0"/>
              <a:t>vs. 20-21</a:t>
            </a:r>
            <a:r>
              <a:rPr lang="es-CO" b="1" i="1" dirty="0"/>
              <a:t> </a:t>
            </a:r>
            <a:r>
              <a:rPr lang="es-CO" i="1" dirty="0"/>
              <a:t>“No tengo a nadie más que, como él, </a:t>
            </a:r>
            <a:r>
              <a:rPr lang="es-CO" i="1" u="sng" dirty="0"/>
              <a:t>se preocupe de veras por el bienestar de ustedes</a:t>
            </a:r>
            <a:r>
              <a:rPr lang="es-CO" i="1" dirty="0"/>
              <a:t>, pues </a:t>
            </a:r>
            <a:r>
              <a:rPr lang="es-CO" i="1" u="sng" dirty="0"/>
              <a:t>todos los demás buscan sus propios intereses</a:t>
            </a:r>
            <a:r>
              <a:rPr lang="es-CO" i="1" dirty="0"/>
              <a:t>…”</a:t>
            </a:r>
            <a:endParaRPr lang="es-CO" b="1" i="1" dirty="0"/>
          </a:p>
          <a:p>
            <a:r>
              <a:rPr lang="es-CO" b="1" dirty="0"/>
              <a:t>(NTV) </a:t>
            </a:r>
            <a:r>
              <a:rPr lang="es-CO" i="1" dirty="0"/>
              <a:t>“se preocupa genuinamente por el bienestar de ustedes…</a:t>
            </a:r>
            <a:br>
              <a:rPr lang="es-CO" i="1" dirty="0"/>
            </a:br>
            <a:r>
              <a:rPr lang="es-CO" i="1" dirty="0"/>
              <a:t>             Todos los demás sólo se ocupan de sí mismos”</a:t>
            </a:r>
            <a:endParaRPr lang="es-CO" b="1" i="1" dirty="0"/>
          </a:p>
          <a:p>
            <a:r>
              <a:rPr lang="es-CO" b="1" dirty="0"/>
              <a:t>         (TLA)    </a:t>
            </a:r>
            <a:r>
              <a:rPr lang="es-CO" i="1" dirty="0"/>
              <a:t>“...sólo se ocupan de sus propias cosas...”</a:t>
            </a:r>
            <a:r>
              <a:rPr lang="es-CO" b="1" i="1" dirty="0"/>
              <a:t> </a:t>
            </a:r>
          </a:p>
          <a:p>
            <a:endParaRPr lang="es-CO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454B696-F850-C108-4949-5047AF57BA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9500" y="3657599"/>
            <a:ext cx="3238500" cy="2654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797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07D52E-9690-88BC-7A07-9C6A394F1E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5000" y="546101"/>
            <a:ext cx="10909300" cy="1219200"/>
          </a:xfrm>
        </p:spPr>
        <p:txBody>
          <a:bodyPr>
            <a:normAutofit/>
          </a:bodyPr>
          <a:lstStyle/>
          <a:p>
            <a:r>
              <a:rPr lang="es-CO" b="1" dirty="0"/>
              <a:t>	</a:t>
            </a:r>
            <a:r>
              <a:rPr lang="es-CO" sz="4800" b="1" dirty="0">
                <a:solidFill>
                  <a:srgbClr val="FF0000"/>
                </a:solidFill>
              </a:rPr>
              <a:t>1.  </a:t>
            </a:r>
            <a:r>
              <a:rPr lang="es-CO" sz="4800" b="1" u="sng" dirty="0">
                <a:solidFill>
                  <a:srgbClr val="FF0000"/>
                </a:solidFill>
              </a:rPr>
              <a:t>Un hombre de Dios es Cuidadoso</a:t>
            </a:r>
            <a:endParaRPr lang="es-CO" sz="4800" dirty="0">
              <a:solidFill>
                <a:srgbClr val="FF0000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F2A6061-2368-10F3-AC4D-002B30C6A2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7700" y="1765301"/>
            <a:ext cx="10896600" cy="4546598"/>
          </a:xfrm>
        </p:spPr>
        <p:txBody>
          <a:bodyPr/>
          <a:lstStyle/>
          <a:p>
            <a:r>
              <a:rPr lang="es-CO" b="1" i="1" u="sng" cap="all" dirty="0"/>
              <a:t>vs. 22</a:t>
            </a:r>
            <a:r>
              <a:rPr lang="es-CO" b="1" i="1" dirty="0"/>
              <a:t> </a:t>
            </a:r>
            <a:r>
              <a:rPr lang="es-CO" i="1" dirty="0"/>
              <a:t>“Ustedes conocen bien la </a:t>
            </a:r>
            <a:r>
              <a:rPr lang="es-CO" i="1" u="sng" dirty="0"/>
              <a:t>entereza de carácter</a:t>
            </a:r>
            <a:r>
              <a:rPr lang="es-CO" i="1" dirty="0"/>
              <a:t> de Timoteo, que ha </a:t>
            </a:r>
            <a:r>
              <a:rPr lang="es-CO" i="1" u="sng" dirty="0"/>
              <a:t>servido</a:t>
            </a:r>
            <a:r>
              <a:rPr lang="es-CO" i="1" dirty="0"/>
              <a:t> conmigo en la obra del evangelio, como un hijo junto a su padre.”</a:t>
            </a:r>
            <a:r>
              <a:rPr lang="es-CO" b="1" i="1" dirty="0"/>
              <a:t>  	</a:t>
            </a:r>
          </a:p>
          <a:p>
            <a:r>
              <a:rPr lang="es-CO" b="1" i="1" dirty="0"/>
              <a:t>		        (</a:t>
            </a:r>
            <a:r>
              <a:rPr lang="es-CO" b="1" i="1" dirty="0" err="1"/>
              <a:t>nblh</a:t>
            </a:r>
            <a:r>
              <a:rPr lang="es-CO" b="1" i="1" dirty="0"/>
              <a:t>) “...</a:t>
            </a:r>
            <a:r>
              <a:rPr lang="es-CO" i="1" dirty="0"/>
              <a:t>ustedes conocen los probados méritos de Timoteo.”</a:t>
            </a:r>
            <a:endParaRPr lang="es-CO" b="1" i="1" dirty="0"/>
          </a:p>
          <a:p>
            <a:endParaRPr lang="es-CO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0C63192-C680-F0B6-41B7-B94B3BAF6ACF}"/>
              </a:ext>
            </a:extLst>
          </p:cNvPr>
          <p:cNvSpPr txBox="1"/>
          <p:nvPr/>
        </p:nvSpPr>
        <p:spPr>
          <a:xfrm>
            <a:off x="6261100" y="39497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64A04E60-2A69-49E8-0B98-F1A1A944C3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7000" y="2984501"/>
            <a:ext cx="4343400" cy="3327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234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07D52E-9690-88BC-7A07-9C6A394F1E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5000" y="546101"/>
            <a:ext cx="10909300" cy="1219200"/>
          </a:xfrm>
        </p:spPr>
        <p:txBody>
          <a:bodyPr>
            <a:normAutofit fontScale="90000"/>
          </a:bodyPr>
          <a:lstStyle/>
          <a:p>
            <a:r>
              <a:rPr lang="es-CO" b="1" dirty="0"/>
              <a:t>	</a:t>
            </a:r>
            <a:r>
              <a:rPr lang="es-CO" sz="5300" b="1" dirty="0">
                <a:solidFill>
                  <a:srgbClr val="FF0000"/>
                </a:solidFill>
              </a:rPr>
              <a:t>2.  </a:t>
            </a:r>
            <a:r>
              <a:rPr lang="es-CO" sz="5300" b="1" u="sng" dirty="0">
                <a:solidFill>
                  <a:srgbClr val="FF0000"/>
                </a:solidFill>
              </a:rPr>
              <a:t>Un hombre de Dios es Consistente</a:t>
            </a:r>
            <a:endParaRPr lang="es-CO" sz="5300" dirty="0">
              <a:solidFill>
                <a:srgbClr val="FF0000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F2A6061-2368-10F3-AC4D-002B30C6A2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7700" y="1765301"/>
            <a:ext cx="10896600" cy="4546598"/>
          </a:xfrm>
        </p:spPr>
        <p:txBody>
          <a:bodyPr/>
          <a:lstStyle/>
          <a:p>
            <a:r>
              <a:rPr lang="es-CO" b="1" i="1" u="sng" cap="all" dirty="0"/>
              <a:t>vs. 25</a:t>
            </a:r>
            <a:r>
              <a:rPr lang="es-CO" b="1" i="1" dirty="0"/>
              <a:t> </a:t>
            </a:r>
            <a:r>
              <a:rPr lang="es-CO" i="1" dirty="0"/>
              <a:t>“creo que es necesario enviarles de vuelta a Epafrodito, </a:t>
            </a:r>
            <a:r>
              <a:rPr lang="es-CO" i="1" u="sng" dirty="0"/>
              <a:t>mi hermano</a:t>
            </a:r>
            <a:r>
              <a:rPr lang="es-CO" i="1" dirty="0"/>
              <a:t>, </a:t>
            </a:r>
            <a:r>
              <a:rPr lang="es-CO" dirty="0"/>
              <a:t>colaborador</a:t>
            </a:r>
            <a:r>
              <a:rPr lang="es-CO" i="1" dirty="0"/>
              <a:t> y </a:t>
            </a:r>
            <a:r>
              <a:rPr lang="es-CO" i="1" u="sng" dirty="0"/>
              <a:t>compañero de lucha</a:t>
            </a:r>
            <a:r>
              <a:rPr lang="es-CO" i="1" dirty="0"/>
              <a:t>, a quien ustedes han enviado para atenderme en mis necesidades.”</a:t>
            </a:r>
            <a:r>
              <a:rPr lang="es-CO" b="1" i="1" dirty="0"/>
              <a:t> (TLA) “…</a:t>
            </a:r>
            <a:r>
              <a:rPr lang="es-CO" i="1" dirty="0"/>
              <a:t>Él ha trabajado y luchado conmigo” </a:t>
            </a:r>
            <a:endParaRPr lang="es-CO" b="1" i="1" dirty="0"/>
          </a:p>
          <a:p>
            <a:endParaRPr lang="es-CO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0A988102-5BD3-5FF9-1E62-9EFB8C5888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0" y="3111499"/>
            <a:ext cx="2908300" cy="3200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091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07D52E-9690-88BC-7A07-9C6A394F1E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5000" y="546101"/>
            <a:ext cx="10909300" cy="1219200"/>
          </a:xfrm>
        </p:spPr>
        <p:txBody>
          <a:bodyPr>
            <a:normAutofit fontScale="90000"/>
          </a:bodyPr>
          <a:lstStyle/>
          <a:p>
            <a:r>
              <a:rPr lang="es-CO" b="1" dirty="0"/>
              <a:t>	</a:t>
            </a:r>
            <a:r>
              <a:rPr lang="es-CO" sz="5300" b="1" dirty="0">
                <a:solidFill>
                  <a:srgbClr val="FF0000"/>
                </a:solidFill>
              </a:rPr>
              <a:t>3.  </a:t>
            </a:r>
            <a:r>
              <a:rPr lang="es-CO" sz="5300" b="1" u="sng" dirty="0">
                <a:solidFill>
                  <a:srgbClr val="FF0000"/>
                </a:solidFill>
              </a:rPr>
              <a:t>Un hombre de Dios es Colaborador</a:t>
            </a:r>
            <a:endParaRPr lang="es-CO" sz="5300" dirty="0">
              <a:solidFill>
                <a:srgbClr val="FF0000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F2A6061-2368-10F3-AC4D-002B30C6A2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7700" y="1765301"/>
            <a:ext cx="10896600" cy="4546598"/>
          </a:xfrm>
        </p:spPr>
        <p:txBody>
          <a:bodyPr/>
          <a:lstStyle/>
          <a:p>
            <a:r>
              <a:rPr lang="es-CO" b="1" i="1" u="sng" cap="all" dirty="0"/>
              <a:t>vs. 26</a:t>
            </a:r>
            <a:r>
              <a:rPr lang="es-CO" b="1" i="1" cap="all" dirty="0"/>
              <a:t> </a:t>
            </a:r>
            <a:r>
              <a:rPr lang="es-CO" i="1" cap="all" dirty="0"/>
              <a:t>“</a:t>
            </a:r>
            <a:r>
              <a:rPr lang="es-CO" i="1" dirty="0"/>
              <a:t>Él </a:t>
            </a:r>
            <a:r>
              <a:rPr lang="es-CO" i="1" u="sng" dirty="0"/>
              <a:t>los extraña mucho a todos</a:t>
            </a:r>
            <a:r>
              <a:rPr lang="es-CO" i="1" dirty="0"/>
              <a:t> y </a:t>
            </a:r>
            <a:r>
              <a:rPr lang="es-CO" i="1" u="sng" dirty="0"/>
              <a:t>está afligido</a:t>
            </a:r>
            <a:r>
              <a:rPr lang="es-CO" i="1" dirty="0"/>
              <a:t> porque ustedes se enteraron de que estaba enfermo.”    </a:t>
            </a:r>
            <a:endParaRPr lang="es-CO" b="1" i="1" dirty="0"/>
          </a:p>
          <a:p>
            <a:endParaRPr lang="es-CO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77A6EC6-4228-EF6A-59EA-EBEFF8EF42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7000" y="2851149"/>
            <a:ext cx="4305300" cy="3460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856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07D52E-9690-88BC-7A07-9C6A394F1E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5000" y="546101"/>
            <a:ext cx="10909300" cy="1219200"/>
          </a:xfrm>
        </p:spPr>
        <p:txBody>
          <a:bodyPr>
            <a:normAutofit fontScale="90000"/>
          </a:bodyPr>
          <a:lstStyle/>
          <a:p>
            <a:r>
              <a:rPr lang="es-CO" b="1" dirty="0"/>
              <a:t>	</a:t>
            </a:r>
            <a:r>
              <a:rPr lang="es-CO" sz="5300" b="1" dirty="0">
                <a:solidFill>
                  <a:srgbClr val="FF0000"/>
                </a:solidFill>
              </a:rPr>
              <a:t>4. </a:t>
            </a:r>
            <a:r>
              <a:rPr lang="es-CO" sz="5300" b="1" u="sng" dirty="0">
                <a:solidFill>
                  <a:srgbClr val="FF0000"/>
                </a:solidFill>
              </a:rPr>
              <a:t>Un hombre de Dios es Considerado</a:t>
            </a:r>
            <a:endParaRPr lang="es-CO" sz="5300" dirty="0">
              <a:solidFill>
                <a:srgbClr val="FF0000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F2A6061-2368-10F3-AC4D-002B30C6A2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7700" y="1765301"/>
            <a:ext cx="10896600" cy="4546598"/>
          </a:xfrm>
        </p:spPr>
        <p:txBody>
          <a:bodyPr/>
          <a:lstStyle/>
          <a:p>
            <a:r>
              <a:rPr lang="es-CO" b="1" i="1" u="sng" cap="all" dirty="0"/>
              <a:t>vs.27+30</a:t>
            </a:r>
            <a:r>
              <a:rPr lang="es-CO" b="1" i="1" dirty="0"/>
              <a:t> </a:t>
            </a:r>
            <a:r>
              <a:rPr lang="es-CO" i="1" dirty="0"/>
              <a:t>“En efecto, estuvo enfermo y al borde de la muerte... </a:t>
            </a:r>
            <a:r>
              <a:rPr lang="es-CO" i="1" u="sng" dirty="0"/>
              <a:t>estuvo a punto de morir por la obra de Cristo</a:t>
            </a:r>
            <a:r>
              <a:rPr lang="es-CO" i="1" dirty="0"/>
              <a:t>, </a:t>
            </a:r>
            <a:r>
              <a:rPr lang="es-CO" i="1" u="sng" dirty="0"/>
              <a:t>arriesgando la vida</a:t>
            </a:r>
            <a:r>
              <a:rPr lang="es-CO" i="1" dirty="0"/>
              <a:t> para suplir el servicio que ustedes no podían prestarme”</a:t>
            </a:r>
            <a:endParaRPr lang="es-CO" b="1" i="1" dirty="0"/>
          </a:p>
          <a:p>
            <a:endParaRPr lang="es-CO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7D5ECDF-4A06-5619-E51F-FCB0EF6A77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7000" y="2984501"/>
            <a:ext cx="4330700" cy="3327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5498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893</Words>
  <Application>Microsoft Macintosh PowerPoint</Application>
  <PresentationFormat>Panorámica</PresentationFormat>
  <Paragraphs>48</Paragraphs>
  <Slides>13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Bradley Hand</vt:lpstr>
      <vt:lpstr>Calibri</vt:lpstr>
      <vt:lpstr>Calibri Light</vt:lpstr>
      <vt:lpstr>Tema de Office</vt:lpstr>
      <vt:lpstr>COMO ESTUDIAR UN PASAJE DE LA BIBLIA</vt:lpstr>
      <vt:lpstr>Presentación de PowerPoint</vt:lpstr>
      <vt:lpstr>I. OBSERVACIÓN: ¿Qué dice?</vt:lpstr>
      <vt:lpstr>¿Que significa ser como estos hombres?     ¿Cómo son?   </vt:lpstr>
      <vt:lpstr>II. INTERPRETACIÓN: ¿Qué significa?</vt:lpstr>
      <vt:lpstr> 1.  Un hombre de Dios es Cuidadoso</vt:lpstr>
      <vt:lpstr> 2.  Un hombre de Dios es Consistente</vt:lpstr>
      <vt:lpstr> 3.  Un hombre de Dios es Colaborador</vt:lpstr>
      <vt:lpstr> 4. Un hombre de Dios es Considerado</vt:lpstr>
      <vt:lpstr> 5.   Un hombre de Dios es valiente,            sin miedo</vt:lpstr>
      <vt:lpstr>III. CORRELACIÓN: ¿Qué otros versículos lo explican? </vt:lpstr>
      <vt:lpstr>IV. APLICACIÓN: ¿Qué voy a hacer al respecto?</vt:lpstr>
      <vt:lpstr>Santiago 1:22-25 Nueva Traducción Viviente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COMO ESTUDIAR UN PASAJE DE LA BIBLIA</dc:title>
  <dc:creator>Microsoft Office User</dc:creator>
  <cp:lastModifiedBy>Microsoft Office User</cp:lastModifiedBy>
  <cp:revision>3</cp:revision>
  <dcterms:created xsi:type="dcterms:W3CDTF">2022-08-10T16:17:15Z</dcterms:created>
  <dcterms:modified xsi:type="dcterms:W3CDTF">2022-08-11T13:36:14Z</dcterms:modified>
</cp:coreProperties>
</file>