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9"/>
  </p:normalViewPr>
  <p:slideViewPr>
    <p:cSldViewPr snapToGrid="0">
      <p:cViewPr varScale="1">
        <p:scale>
          <a:sx n="43" d="100"/>
          <a:sy n="43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6FE6-352F-6A16-9121-C0336162C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69E473-AA62-51EA-5ED4-252480DA3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7E0526-48EF-81E4-7675-D38888B6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BD6A5-88AB-55F2-4889-AB9F4F33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C966B-4BDC-9943-602C-C88D7A78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140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D7E1E-599C-0B42-1D72-47327990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E794D9-5414-1AA4-AF17-0340FF0C5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52CA5B-A396-5491-431A-B5B10AC3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514EAA-3E29-6B8B-C9EF-99478E7C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5AEFE5-8477-A861-F784-C61208E6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424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330243-16F2-6188-69CE-C9DE5F8ED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2B52D4-DBC3-5938-4A68-BF6EBC0F7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F98AD9-67F3-5C7F-D743-A850417B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660E8-9591-B11E-636F-0A7D7676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91ECC-76A3-9560-B97C-F5B0E6A7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8FE44-C9BF-C4C1-19FD-21DF9CAA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CC19E-D6B6-D569-508D-68051E8C6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AFCAC8-6629-8E5C-3883-4F18B1F9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A0EB68-FF5C-C8F2-88A7-1E8B986C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4F219-F7B5-D2F2-43BE-9D3ACD7D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904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3E8C2-AA90-33F9-5BDD-919E42DE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625AC-4AC3-9613-5A16-4E376FBEE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06159F-EBE2-AB3C-6605-72F1D075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21377-74B8-B5B7-6BAA-21F73B01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C984B0-4812-2690-7E60-05FA63A4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580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0E55B-1FA9-D635-AAE7-B2A5AAB1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4D6E87-D73E-C024-D809-E455ED180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3BB798-B07D-5DCD-67E8-61D7245E5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7B215D-918C-E6C6-1269-58170B32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473967-A9FB-86A9-D544-AD275F37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D8B58-F9FC-FBF8-13A6-6499102C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486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88669-704B-5111-C19C-02BA5E44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2A18B4-1832-4026-E52F-9D56D6944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C84776-6D51-32A1-BB68-EEB734026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8F9142-34F9-96EE-AF3C-CBD3F9129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67A7B8-FF4D-FA8F-C198-CE8FBF412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584F2A-FC62-23B6-1838-312A3BCD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8DAA6A-FED1-D225-E24F-74F3D992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11C5F8-C282-0A57-2C8B-93D31E3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74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2C6C8-7A5E-D727-5D10-BB18FF60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D5F71C-1701-9F35-E34D-DDE9F6A0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8B36DA-49F4-91EE-10A2-08F751D9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C8F1B0-DAF8-226F-476F-2B845D58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920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10CD69-4028-936B-B390-7CB4DAB9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A50B30-C2D5-D697-39A4-32A0FE42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43644F-3197-5B6B-FD50-427C70F5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339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F42EF-33AD-CE1D-1A34-2A9F4F2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21F8AC-CF73-7A65-FA7C-EBDA00240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514CDD-DEF5-DEB0-92DD-C75B74AC7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1F4D4C-E58D-377D-B3D2-EA0F6054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E6F6E6-D7E0-22D4-28EF-08154439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D496E0-A48F-3612-9411-6EA525C1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004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DD361-B385-D56B-5D59-3606D596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BCD3AD-EDF3-DB73-998F-63C74C1D2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EE9906-7C5F-D280-ADA2-2F7DB59C7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281ECC-AC30-C514-7DE3-A98E0BBF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7EAC97-60FA-0F65-330E-27917433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4E3C3F-7C20-917F-8BDF-357056BD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928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94D265-F9A3-C733-7299-DB6780A9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B73F0-5957-194B-6FC9-F7CD58627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E7A0E-9F56-48E1-B080-34996CD05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CD144-32F3-514B-A2C1-B444CA9D7A7E}" type="datetimeFigureOut">
              <a:rPr lang="es-CO" smtClean="0"/>
              <a:t>28/08/2022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643B8-156C-EA9C-A397-E11BEFCCF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BBE0CD-5020-4EA4-DAA9-CD865F20A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3B234-3846-C04D-AB05-A4FA0DC448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419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D9AC62-1D53-AD78-F9BC-C5491900039B}"/>
              </a:ext>
            </a:extLst>
          </p:cNvPr>
          <p:cNvSpPr txBox="1"/>
          <p:nvPr/>
        </p:nvSpPr>
        <p:spPr>
          <a:xfrm>
            <a:off x="508310" y="1250176"/>
            <a:ext cx="110490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CO" sz="9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40 días para encontrar mi respuesta en la </a:t>
            </a:r>
            <a:r>
              <a:rPr lang="es-CO" sz="9600" dirty="0" smtClean="0">
                <a:latin typeface="Apple Chancery" panose="03020702040506060504" pitchFamily="66" charset="-79"/>
                <a:cs typeface="Apple Chancery" panose="03020702040506060504" pitchFamily="66" charset="-79"/>
              </a:rPr>
              <a:t>Palabra </a:t>
            </a:r>
            <a:r>
              <a:rPr lang="es-CO" sz="9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de </a:t>
            </a:r>
            <a:r>
              <a:rPr lang="es-CO" sz="9600" dirty="0" smtClean="0">
                <a:latin typeface="Apple Chancery" panose="03020702040506060504" pitchFamily="66" charset="-79"/>
                <a:cs typeface="Apple Chancery" panose="03020702040506060504" pitchFamily="66" charset="-79"/>
              </a:rPr>
              <a:t>Dios</a:t>
            </a:r>
            <a:endParaRPr lang="es-CO" sz="96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952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83D6-AFFF-322A-71C8-452EDC2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b="1" dirty="0"/>
              <a:t/>
            </a:r>
            <a:br>
              <a:rPr lang="es-CO" b="1" dirty="0"/>
            </a:br>
            <a:r>
              <a:rPr lang="es-CO" sz="4900" b="1" dirty="0"/>
              <a:t>PARABOLA DEL SEMBRADOR</a:t>
            </a:r>
            <a:r>
              <a:rPr lang="es-CO" sz="4900" b="1" i="1" dirty="0"/>
              <a:t> </a:t>
            </a:r>
            <a:r>
              <a:rPr lang="es-CO" sz="4900" b="1" dirty="0">
                <a:solidFill>
                  <a:srgbClr val="00B050"/>
                </a:solidFill>
              </a:rPr>
              <a:t>(Lucas 8:4-15)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0996EB-C0C1-AACA-445A-FC36DAEA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825625"/>
            <a:ext cx="50292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558800"/>
            <a:ext cx="107950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b="1" dirty="0"/>
              <a:t>1. El terreno duro = </a:t>
            </a:r>
            <a:r>
              <a:rPr lang="es-CO" sz="3600" b="1" u="sng" dirty="0">
                <a:solidFill>
                  <a:srgbClr val="FF0000"/>
                </a:solidFill>
              </a:rPr>
              <a:t>una mente cerrada</a:t>
            </a:r>
            <a:endParaRPr lang="es-CO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CO" sz="3600" b="1" dirty="0"/>
              <a:t>Acción:</a:t>
            </a:r>
            <a:r>
              <a:rPr lang="es-CO" sz="3600" dirty="0"/>
              <a:t> </a:t>
            </a:r>
            <a:r>
              <a:rPr lang="es-CO" sz="3600" b="1" u="sng" dirty="0">
                <a:solidFill>
                  <a:srgbClr val="FF0000"/>
                </a:solidFill>
              </a:rPr>
              <a:t>Cultivar una mente abierta</a:t>
            </a:r>
          </a:p>
          <a:p>
            <a:pPr marL="0" indent="0" algn="ctr">
              <a:buNone/>
            </a:pPr>
            <a:endParaRPr lang="es-CO" sz="3600" b="1" u="sng" dirty="0"/>
          </a:p>
          <a:p>
            <a:pPr marL="0" indent="0" algn="ctr">
              <a:buNone/>
            </a:pPr>
            <a:endParaRPr lang="es-CO" sz="3600" dirty="0"/>
          </a:p>
          <a:p>
            <a:endParaRPr lang="es-CO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4E3FB-ACE7-FA71-9FF6-1B6FE2AAA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1752600"/>
            <a:ext cx="50419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4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6100"/>
            <a:ext cx="10833100" cy="5727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/>
              <a:t>2. El terreno poco profundo = </a:t>
            </a:r>
            <a:r>
              <a:rPr lang="es-CO" sz="4000" b="1" u="sng" dirty="0">
                <a:solidFill>
                  <a:srgbClr val="FF0000"/>
                </a:solidFill>
              </a:rPr>
              <a:t>una mente superficial</a:t>
            </a:r>
            <a:endParaRPr lang="es-CO" sz="4000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CO" sz="4000" b="1" dirty="0"/>
              <a:t>Acción: </a:t>
            </a:r>
            <a:r>
              <a:rPr lang="es-CO" sz="4000" b="1" u="sng" dirty="0">
                <a:solidFill>
                  <a:srgbClr val="FF0000"/>
                </a:solidFill>
              </a:rPr>
              <a:t>Dedicar tiempo a la Palabra de Dios</a:t>
            </a:r>
            <a:endParaRPr lang="es-CO" sz="4000" dirty="0">
              <a:solidFill>
                <a:srgbClr val="FF0000"/>
              </a:solidFill>
            </a:endParaRPr>
          </a:p>
          <a:p>
            <a:endParaRPr lang="es-CO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D44C3-7E66-4B49-3205-6F55C594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476500"/>
            <a:ext cx="57785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546100"/>
            <a:ext cx="10782300" cy="5630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b="1" dirty="0"/>
              <a:t>3. El terreno espinoso= </a:t>
            </a:r>
            <a:r>
              <a:rPr lang="es-CO" sz="3600" b="1" u="sng" dirty="0">
                <a:solidFill>
                  <a:srgbClr val="FF0000"/>
                </a:solidFill>
              </a:rPr>
              <a:t>una mente preocupada</a:t>
            </a:r>
            <a:endParaRPr lang="es-CO" sz="3600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CO" sz="3600" b="1" dirty="0"/>
              <a:t>Acción: </a:t>
            </a:r>
            <a:r>
              <a:rPr lang="es-CO" sz="3600" b="1" u="sng" dirty="0">
                <a:solidFill>
                  <a:srgbClr val="FF0000"/>
                </a:solidFill>
              </a:rPr>
              <a:t>Eliminar las distracciones</a:t>
            </a:r>
          </a:p>
          <a:p>
            <a:pPr marL="0" indent="0" algn="ctr">
              <a:buNone/>
            </a:pPr>
            <a:endParaRPr lang="es-CO" sz="3600" dirty="0"/>
          </a:p>
          <a:p>
            <a:endParaRPr lang="es-CO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E67AE1-3107-F98E-82A5-0C3D11E04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2049036"/>
            <a:ext cx="5778500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6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571500"/>
            <a:ext cx="10795000" cy="5605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/>
              <a:t>4. El terreno bueno =  </a:t>
            </a:r>
            <a:r>
              <a:rPr lang="es-CO" sz="4000" b="1" u="sng" dirty="0">
                <a:solidFill>
                  <a:srgbClr val="FF0000"/>
                </a:solidFill>
              </a:rPr>
              <a:t>una mente dispuesta</a:t>
            </a:r>
            <a:endParaRPr lang="es-CO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CO" sz="4000" b="1" dirty="0"/>
              <a:t> Acción: </a:t>
            </a:r>
            <a:r>
              <a:rPr lang="es-CO" sz="4000" b="1" u="sng" dirty="0">
                <a:solidFill>
                  <a:srgbClr val="FF0000"/>
                </a:solidFill>
              </a:rPr>
              <a:t>Colaborar con lo que Dios dice.</a:t>
            </a:r>
            <a:r>
              <a:rPr lang="es-CO" sz="4000" b="1" dirty="0">
                <a:solidFill>
                  <a:srgbClr val="FF0000"/>
                </a:solidFill>
              </a:rPr>
              <a:t> </a:t>
            </a:r>
            <a:endParaRPr lang="es-CO" sz="4000" dirty="0">
              <a:solidFill>
                <a:srgbClr val="FF0000"/>
              </a:solidFill>
            </a:endParaRPr>
          </a:p>
          <a:p>
            <a:endParaRPr lang="es-CO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FF2AD7-92CE-DCBA-2A13-1C08A80A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1988323"/>
            <a:ext cx="5765800" cy="44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83D6-AFFF-322A-71C8-452EDC2B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218"/>
            <a:ext cx="10515600" cy="86150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800" b="1" dirty="0"/>
              <a:t/>
            </a:r>
            <a:br>
              <a:rPr lang="es-CO" sz="4800" b="1" dirty="0"/>
            </a:br>
            <a:r>
              <a:rPr lang="es-CO" sz="6000" b="1" dirty="0"/>
              <a:t>   5.	</a:t>
            </a:r>
            <a:r>
              <a:rPr lang="es-CO" sz="6000" b="1" dirty="0">
                <a:solidFill>
                  <a:srgbClr val="FF0000"/>
                </a:solidFill>
              </a:rPr>
              <a:t>¡</a:t>
            </a:r>
            <a:r>
              <a:rPr lang="es-CO" sz="6000" b="1" u="sng" dirty="0">
                <a:solidFill>
                  <a:srgbClr val="FF0000"/>
                </a:solidFill>
              </a:rPr>
              <a:t>ACTUANDO EN ELLA!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33850"/>
            <a:ext cx="10769600" cy="50892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3600" b="1" i="1" dirty="0">
                <a:solidFill>
                  <a:srgbClr val="00B050"/>
                </a:solidFill>
              </a:rPr>
              <a:t>“No se contenten sólo con escuchar la palabra, pues así se engañan ustedes mismos. Llévenla a la práctica.” </a:t>
            </a:r>
          </a:p>
          <a:p>
            <a:pPr marL="0" indent="0" algn="ctr">
              <a:buNone/>
            </a:pPr>
            <a:r>
              <a:rPr lang="es-CO" sz="3600" b="1" i="1" dirty="0"/>
              <a:t>Santiago 1:22</a:t>
            </a:r>
            <a:endParaRPr lang="es-CO" sz="3600" dirty="0"/>
          </a:p>
          <a:p>
            <a:pPr marL="0" indent="0">
              <a:buNone/>
            </a:pPr>
            <a:r>
              <a:rPr lang="es-CO" sz="3200" dirty="0"/>
              <a:t>		</a:t>
            </a:r>
            <a:r>
              <a:rPr lang="es-CO" sz="3200" b="1" dirty="0"/>
              <a:t>¡Visualizarlo! 	Visualiza la escena en tu mente</a:t>
            </a:r>
            <a:endParaRPr lang="es-CO" sz="3200" dirty="0"/>
          </a:p>
          <a:p>
            <a:pPr marL="0" indent="0">
              <a:buNone/>
            </a:pPr>
            <a:r>
              <a:rPr lang="es-CO" sz="3200" b="1" dirty="0"/>
              <a:t>		¡Pronunciarlo! 	Enfatiza cada palabra en voz alta</a:t>
            </a:r>
            <a:endParaRPr lang="es-CO" sz="3200" dirty="0"/>
          </a:p>
          <a:p>
            <a:pPr marL="0" indent="0">
              <a:buNone/>
            </a:pPr>
            <a:r>
              <a:rPr lang="es-CO" sz="3200" b="1" dirty="0"/>
              <a:t>		¡Parafrasearlo! 	Escríbelo en tus propias palabras</a:t>
            </a:r>
            <a:endParaRPr lang="es-CO" sz="3200" dirty="0"/>
          </a:p>
          <a:p>
            <a:pPr marL="0" indent="0">
              <a:buNone/>
            </a:pPr>
            <a:r>
              <a:rPr lang="es-CO" sz="3200" b="1" dirty="0"/>
              <a:t>		¡Personalizarlo! 	Coloca tu nombre en el versículo</a:t>
            </a:r>
            <a:endParaRPr lang="es-CO" sz="3200" dirty="0"/>
          </a:p>
          <a:p>
            <a:pPr marL="0" indent="0">
              <a:buNone/>
            </a:pPr>
            <a:r>
              <a:rPr lang="es-CO" sz="3200" b="1" dirty="0"/>
              <a:t>		¡Probarlo! 	Hazte las preguntas de P.A.P.A.M.E.V.E.S</a:t>
            </a:r>
            <a:endParaRPr lang="es-CO" sz="3200" dirty="0"/>
          </a:p>
          <a:p>
            <a:pPr marL="0" indent="0">
              <a:buNone/>
            </a:pPr>
            <a:r>
              <a:rPr lang="es-CO" sz="3200" b="1" dirty="0"/>
              <a:t>		¡Orarlo!		Órale el versículo  a Dios</a:t>
            </a:r>
            <a:endParaRPr lang="es-CO" sz="3200" dirty="0"/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15054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83D6-AFFF-322A-71C8-452EDC2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6000" b="1" dirty="0"/>
              <a:t>6.	</a:t>
            </a:r>
            <a:r>
              <a:rPr lang="es-CO" sz="6000" b="1" dirty="0">
                <a:solidFill>
                  <a:srgbClr val="FF0000"/>
                </a:solidFill>
              </a:rPr>
              <a:t>¡</a:t>
            </a:r>
            <a:r>
              <a:rPr lang="es-CO" sz="6000" b="1" u="sng" dirty="0">
                <a:solidFill>
                  <a:srgbClr val="FF0000"/>
                </a:solidFill>
              </a:rPr>
              <a:t>CONFIANDO EN ELLA!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453"/>
            <a:ext cx="10515600" cy="4486275"/>
          </a:xfrm>
        </p:spPr>
        <p:txBody>
          <a:bodyPr>
            <a:normAutofit/>
          </a:bodyPr>
          <a:lstStyle/>
          <a:p>
            <a:pPr algn="ctr"/>
            <a:r>
              <a:rPr lang="es-CO" sz="3600" b="1" i="1" dirty="0">
                <a:solidFill>
                  <a:srgbClr val="00B050"/>
                </a:solidFill>
              </a:rPr>
              <a:t>“Tu palabra es una lámpara a mis pies; es una luz en mi camino.”</a:t>
            </a:r>
            <a:r>
              <a:rPr lang="es-CO" sz="3600" dirty="0">
                <a:solidFill>
                  <a:srgbClr val="00B050"/>
                </a:solidFill>
              </a:rPr>
              <a:t> </a:t>
            </a:r>
            <a:r>
              <a:rPr lang="es-CO" sz="3600" b="1" i="1" dirty="0"/>
              <a:t>Salmos 119:105 (NVI)</a:t>
            </a:r>
          </a:p>
          <a:p>
            <a:pPr algn="ctr"/>
            <a:endParaRPr lang="es-CO" sz="3600" dirty="0"/>
          </a:p>
          <a:p>
            <a:endParaRPr lang="es-CO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1BB00C-2ABD-F0B4-C7D6-F4075F1A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2825749"/>
            <a:ext cx="5740400" cy="34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571500"/>
            <a:ext cx="10782300" cy="56054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b="1" u="sng" dirty="0"/>
              <a:t> </a:t>
            </a:r>
            <a:r>
              <a:rPr lang="es-CO" sz="4000" b="1" u="sng" dirty="0"/>
              <a:t>PROXIMOS </a:t>
            </a:r>
            <a:r>
              <a:rPr lang="es-CO" sz="4000" b="1" u="sng" dirty="0" smtClean="0"/>
              <a:t>PASOS</a:t>
            </a:r>
          </a:p>
          <a:p>
            <a:pPr marL="0" indent="0" algn="ctr">
              <a:buNone/>
            </a:pPr>
            <a:endParaRPr lang="es-CO" sz="4000" b="1" u="sng" dirty="0"/>
          </a:p>
          <a:p>
            <a:pPr marL="0" indent="0" algn="ctr">
              <a:buNone/>
            </a:pPr>
            <a:r>
              <a:rPr lang="es-CO" sz="4000" b="1" dirty="0" smtClean="0"/>
              <a:t>1</a:t>
            </a:r>
            <a:r>
              <a:rPr lang="es-CO" sz="4000" b="1" dirty="0"/>
              <a:t>. Comprométanse a quedarse en el grupo pequeño. </a:t>
            </a:r>
            <a:endParaRPr lang="es-CO" sz="4000" b="1" dirty="0"/>
          </a:p>
          <a:p>
            <a:pPr marL="0" indent="0" algn="ctr">
              <a:buNone/>
            </a:pPr>
            <a:r>
              <a:rPr lang="es-CO" sz="4000" b="1" dirty="0"/>
              <a:t>2.  Comprométanse a estar diariamente en la Palabra.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 smtClean="0"/>
              <a:t>3</a:t>
            </a:r>
            <a:r>
              <a:rPr lang="es-CO" sz="4000" b="1" dirty="0"/>
              <a:t>.  Firmen el pacto de 40 Días en la Palabra.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 smtClean="0"/>
              <a:t>4</a:t>
            </a:r>
            <a:r>
              <a:rPr lang="es-CO" sz="4000" b="1" dirty="0"/>
              <a:t>.  ¡Hagan una fiesta!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 smtClean="0"/>
              <a:t>5</a:t>
            </a:r>
            <a:r>
              <a:rPr lang="es-CO" sz="4000" b="1" dirty="0"/>
              <a:t>.  Escojan su próximo estudio bíblico. </a:t>
            </a:r>
            <a:endParaRPr lang="es-CO" sz="40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096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83D6-AFFF-322A-71C8-452EDC2B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65125"/>
            <a:ext cx="10782300" cy="1325563"/>
          </a:xfrm>
        </p:spPr>
        <p:txBody>
          <a:bodyPr/>
          <a:lstStyle/>
          <a:p>
            <a:pPr algn="ctr"/>
            <a:r>
              <a:rPr lang="es-CO" b="1" i="1" dirty="0"/>
              <a:t>INTEGRANDO LA PALABRA DE DIOS EN MI VIDA </a:t>
            </a:r>
            <a:endParaRPr lang="es-CO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271239"/>
            <a:ext cx="10782300" cy="490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600" b="1" i="1" dirty="0">
                <a:solidFill>
                  <a:srgbClr val="00B050"/>
                </a:solidFill>
              </a:rPr>
              <a:t>“</a:t>
            </a:r>
            <a:r>
              <a:rPr lang="es-CO" sz="3600" b="1" i="1" u="sng" dirty="0">
                <a:solidFill>
                  <a:srgbClr val="00B050"/>
                </a:solidFill>
              </a:rPr>
              <a:t>Siempre </a:t>
            </a:r>
            <a:r>
              <a:rPr lang="es-CO" sz="3600" b="1" i="1" dirty="0">
                <a:solidFill>
                  <a:srgbClr val="00B050"/>
                </a:solidFill>
              </a:rPr>
              <a:t>me conmueve el deseo de conocer tus ordenanzas”</a:t>
            </a:r>
            <a:endParaRPr lang="es-CO" sz="3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CO" sz="3600" b="1" i="1" dirty="0">
                <a:solidFill>
                  <a:srgbClr val="00B050"/>
                </a:solidFill>
              </a:rPr>
              <a:t>				</a:t>
            </a:r>
            <a:r>
              <a:rPr lang="es-CO" sz="3600" b="1" i="1" dirty="0"/>
              <a:t>Salmos 119:20  (NTV)</a:t>
            </a:r>
            <a:endParaRPr lang="es-CO" sz="3600" dirty="0"/>
          </a:p>
          <a:p>
            <a:pPr marL="0" indent="0">
              <a:buNone/>
            </a:pPr>
            <a:endParaRPr lang="es-CO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00E9E8-1C63-9B73-0D45-35B35E2E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2851149"/>
            <a:ext cx="4318000" cy="33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7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83D6-AFFF-322A-71C8-452EDC2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3600" b="1" cap="all" dirty="0"/>
              <a:t/>
            </a:r>
            <a:br>
              <a:rPr lang="es-CO" sz="3600" b="1" cap="all" dirty="0"/>
            </a:br>
            <a:r>
              <a:rPr lang="es-CO" sz="4000" b="1" cap="all" dirty="0"/>
              <a:t>COMO INTEGRAR LA PALABRA DE DIOS EN MI VIDA</a:t>
            </a:r>
            <a:r>
              <a:rPr lang="es-CO" sz="4000" dirty="0"/>
              <a:t/>
            </a:r>
            <a:br>
              <a:rPr lang="es-CO" sz="4000" dirty="0"/>
            </a:br>
            <a:r>
              <a:rPr lang="es-CO" sz="4000" b="1" i="1" dirty="0">
                <a:solidFill>
                  <a:srgbClr val="FF0000"/>
                </a:solidFill>
              </a:rPr>
              <a:t>(Usando los versículos memorizados)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68AD5B-BBED-62B5-0803-02EF56252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825625"/>
            <a:ext cx="7213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83D6-AFFF-322A-71C8-452EDC2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1.	</a:t>
            </a:r>
            <a:r>
              <a:rPr lang="es-CO" b="1" dirty="0">
                <a:solidFill>
                  <a:srgbClr val="FF0000"/>
                </a:solidFill>
              </a:rPr>
              <a:t>¡</a:t>
            </a:r>
            <a:r>
              <a:rPr lang="es-CO" b="1" u="sng" dirty="0">
                <a:solidFill>
                  <a:srgbClr val="FF0000"/>
                </a:solidFill>
              </a:rPr>
              <a:t>CONSTRUYENDO MI VIDA SOBRE ELLA! 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5084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b="1" i="1" dirty="0">
                <a:solidFill>
                  <a:srgbClr val="00B050"/>
                </a:solidFill>
              </a:rPr>
              <a:t>“Todo el que me oye estas palabras y las pone en práctica es como un hombre prudente que </a:t>
            </a:r>
            <a:r>
              <a:rPr lang="es-CO" sz="3200" b="1" i="1" u="sng" dirty="0">
                <a:solidFill>
                  <a:srgbClr val="00B050"/>
                </a:solidFill>
              </a:rPr>
              <a:t>construyó su casa sobre la roca</a:t>
            </a:r>
            <a:r>
              <a:rPr lang="es-CO" sz="3200" b="1" i="1" dirty="0">
                <a:solidFill>
                  <a:srgbClr val="00B050"/>
                </a:solidFill>
              </a:rPr>
              <a:t>.”</a:t>
            </a:r>
            <a:endParaRPr lang="es-CO" sz="32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s-CO" sz="3200" b="1" i="1" dirty="0"/>
              <a:t>					</a:t>
            </a:r>
            <a:r>
              <a:rPr lang="en-US" sz="3200" b="1" i="1" dirty="0"/>
              <a:t>Mateo 7:24 (NVI)</a:t>
            </a:r>
            <a:endParaRPr lang="es-CO" sz="3200" dirty="0"/>
          </a:p>
          <a:p>
            <a:endParaRPr lang="es-CO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52FC87-AAA0-9011-F5A1-A3662AC4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3296115"/>
            <a:ext cx="5765800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83D6-AFFF-322A-71C8-452EDC2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Bases no </a:t>
            </a:r>
            <a:r>
              <a:rPr lang="es-CO" sz="6600" b="1" dirty="0"/>
              <a:t>confiables</a:t>
            </a:r>
            <a:r>
              <a:rPr lang="es-CO" sz="6600" b="1" dirty="0">
                <a:effectLst/>
              </a:rPr>
              <a:t> </a:t>
            </a:r>
            <a:endParaRPr lang="es-CO" sz="6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6000" b="1" u="sng" dirty="0">
                <a:solidFill>
                  <a:srgbClr val="FF0000"/>
                </a:solidFill>
              </a:rPr>
              <a:t>La </a:t>
            </a:r>
            <a:r>
              <a:rPr lang="es-CO" sz="6000" b="1" u="sng" dirty="0">
                <a:solidFill>
                  <a:srgbClr val="FF0000"/>
                </a:solidFill>
              </a:rPr>
              <a:t>cultura</a:t>
            </a:r>
            <a:r>
              <a:rPr lang="en-US" sz="6000" b="1" u="sng" dirty="0">
                <a:solidFill>
                  <a:srgbClr val="FF0000"/>
                </a:solidFill>
              </a:rPr>
              <a:t> popular</a:t>
            </a:r>
            <a:endParaRPr lang="es-CO" sz="6000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sz="6000" b="1" u="sng" dirty="0">
                <a:solidFill>
                  <a:srgbClr val="FF0000"/>
                </a:solidFill>
              </a:rPr>
              <a:t>La </a:t>
            </a:r>
            <a:r>
              <a:rPr lang="es-CO" sz="6000" b="1" u="sng" dirty="0">
                <a:solidFill>
                  <a:srgbClr val="FF0000"/>
                </a:solidFill>
              </a:rPr>
              <a:t>Tradición</a:t>
            </a:r>
            <a:endParaRPr lang="es-CO" sz="6000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sz="6000" b="1" u="sng" dirty="0">
                <a:solidFill>
                  <a:srgbClr val="FF0000"/>
                </a:solidFill>
              </a:rPr>
              <a:t>La </a:t>
            </a:r>
            <a:r>
              <a:rPr lang="es-CO" sz="6000" b="1" u="sng" dirty="0">
                <a:solidFill>
                  <a:srgbClr val="FF0000"/>
                </a:solidFill>
              </a:rPr>
              <a:t>razón</a:t>
            </a:r>
            <a:endParaRPr lang="es-CO" sz="6000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sz="6000" b="1" u="sng" dirty="0">
                <a:solidFill>
                  <a:srgbClr val="FF0000"/>
                </a:solidFill>
              </a:rPr>
              <a:t>La </a:t>
            </a:r>
            <a:r>
              <a:rPr lang="es-CO" sz="6000" b="1" u="sng" dirty="0">
                <a:solidFill>
                  <a:srgbClr val="FF0000"/>
                </a:solidFill>
              </a:rPr>
              <a:t>emoción</a:t>
            </a:r>
            <a:endParaRPr lang="es-CO" sz="6000" dirty="0">
              <a:solidFill>
                <a:srgbClr val="FF000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411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83D6-AFFF-322A-71C8-452EDC2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2.</a:t>
            </a:r>
            <a:r>
              <a:rPr lang="en-US" sz="6000" b="1" dirty="0" smtClean="0"/>
              <a:t>   </a:t>
            </a:r>
            <a:r>
              <a:rPr lang="en-US" sz="6000" b="1" u="sng" dirty="0" smtClean="0">
                <a:solidFill>
                  <a:srgbClr val="FF0000"/>
                </a:solidFill>
              </a:rPr>
              <a:t>¡A</a:t>
            </a:r>
            <a:r>
              <a:rPr lang="en-US" sz="6000" b="1" u="sng" dirty="0" smtClean="0">
                <a:solidFill>
                  <a:srgbClr val="FF0000"/>
                </a:solidFill>
              </a:rPr>
              <a:t>LIMENTANDOME </a:t>
            </a:r>
            <a:r>
              <a:rPr lang="en-US" sz="6000" b="1" u="sng" dirty="0">
                <a:solidFill>
                  <a:srgbClr val="FF0000"/>
                </a:solidFill>
              </a:rPr>
              <a:t>DE ELLA!</a:t>
            </a:r>
            <a:r>
              <a:rPr lang="es-CO" sz="6000" dirty="0">
                <a:solidFill>
                  <a:srgbClr val="FF0000"/>
                </a:solidFill>
                <a:effectLst/>
              </a:rPr>
              <a:t> </a:t>
            </a:r>
            <a:endParaRPr lang="es-CO" sz="60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i="1" dirty="0">
                <a:solidFill>
                  <a:srgbClr val="00B050"/>
                </a:solidFill>
              </a:rPr>
              <a:t>“Que habite en ustedes la palabra de Cristo con toda su riqueza.”  </a:t>
            </a:r>
            <a:r>
              <a:rPr lang="es-CO" sz="3200" b="1" i="1" dirty="0"/>
              <a:t/>
            </a:r>
            <a:br>
              <a:rPr lang="es-CO" sz="3200" b="1" i="1" dirty="0"/>
            </a:br>
            <a:r>
              <a:rPr lang="es-CO" sz="3200" b="1" i="1" dirty="0"/>
              <a:t>                               			Colosenses  3:16 (NVI)</a:t>
            </a:r>
            <a:endParaRPr lang="es-CO" sz="3200" dirty="0"/>
          </a:p>
          <a:p>
            <a:endParaRPr lang="es-CO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2350E9-22FC-FA75-987E-936D9BD4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71"/>
          <a:stretch/>
        </p:blipFill>
        <p:spPr>
          <a:xfrm>
            <a:off x="3624765" y="3227658"/>
            <a:ext cx="4330700" cy="308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7531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sz="4000" b="1" dirty="0"/>
              <a:t>1.  </a:t>
            </a:r>
            <a:r>
              <a:rPr lang="es-CO" sz="4000" b="1" u="sng" dirty="0">
                <a:solidFill>
                  <a:srgbClr val="FF0000"/>
                </a:solidFill>
              </a:rPr>
              <a:t>RECIBIRLA</a:t>
            </a:r>
            <a:r>
              <a:rPr lang="es-CO" sz="4000" b="1" dirty="0"/>
              <a:t> con mis oídos. (Escuchar)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/>
              <a:t> 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/>
              <a:t>2.  </a:t>
            </a:r>
            <a:r>
              <a:rPr lang="es-CO" sz="4000" b="1" u="sng" dirty="0">
                <a:solidFill>
                  <a:srgbClr val="FF0000"/>
                </a:solidFill>
              </a:rPr>
              <a:t>LEERLA</a:t>
            </a:r>
            <a:r>
              <a:rPr lang="es-CO" sz="4000" b="1" dirty="0">
                <a:solidFill>
                  <a:srgbClr val="FF0000"/>
                </a:solidFill>
              </a:rPr>
              <a:t> </a:t>
            </a:r>
            <a:r>
              <a:rPr lang="es-CO" sz="4000" b="1" dirty="0"/>
              <a:t>con mis ojos 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/>
              <a:t> 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/>
              <a:t>3. </a:t>
            </a:r>
            <a:r>
              <a:rPr lang="es-CO" sz="4000" b="1" dirty="0">
                <a:solidFill>
                  <a:srgbClr val="FF0000"/>
                </a:solidFill>
              </a:rPr>
              <a:t> </a:t>
            </a:r>
            <a:r>
              <a:rPr lang="es-CO" sz="4000" b="1" u="sng" dirty="0">
                <a:solidFill>
                  <a:srgbClr val="FF0000"/>
                </a:solidFill>
              </a:rPr>
              <a:t>INVESTIGARLA</a:t>
            </a:r>
            <a:r>
              <a:rPr lang="es-CO" sz="4000" b="1" dirty="0">
                <a:solidFill>
                  <a:srgbClr val="FF0000"/>
                </a:solidFill>
              </a:rPr>
              <a:t> </a:t>
            </a:r>
            <a:r>
              <a:rPr lang="es-CO" sz="4000" b="1" dirty="0"/>
              <a:t>con mis manos y boca (Estudiar)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/>
              <a:t> 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/>
              <a:t>4. </a:t>
            </a:r>
            <a:r>
              <a:rPr lang="es-CO" sz="4000" b="1" dirty="0">
                <a:solidFill>
                  <a:srgbClr val="FF0000"/>
                </a:solidFill>
              </a:rPr>
              <a:t> </a:t>
            </a:r>
            <a:r>
              <a:rPr lang="es-CO" sz="4000" b="1" u="sng" dirty="0">
                <a:solidFill>
                  <a:srgbClr val="FF0000"/>
                </a:solidFill>
              </a:rPr>
              <a:t>REFLEXIONARLA</a:t>
            </a:r>
            <a:r>
              <a:rPr lang="es-CO" sz="4000" b="1" dirty="0">
                <a:solidFill>
                  <a:srgbClr val="FF0000"/>
                </a:solidFill>
              </a:rPr>
              <a:t> </a:t>
            </a:r>
            <a:r>
              <a:rPr lang="es-CO" sz="4000" b="1" dirty="0"/>
              <a:t>con mi mente (meditar)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/>
              <a:t> </a:t>
            </a:r>
            <a:endParaRPr lang="es-CO" sz="4000" dirty="0"/>
          </a:p>
          <a:p>
            <a:pPr marL="0" indent="0" algn="ctr">
              <a:buNone/>
            </a:pPr>
            <a:r>
              <a:rPr lang="es-CO" sz="4000" b="1" dirty="0"/>
              <a:t>5.  </a:t>
            </a:r>
            <a:r>
              <a:rPr lang="es-CO" sz="4000" b="1" u="sng" dirty="0">
                <a:solidFill>
                  <a:srgbClr val="FF0000"/>
                </a:solidFill>
              </a:rPr>
              <a:t>RECORDARLA</a:t>
            </a:r>
            <a:r>
              <a:rPr lang="es-CO" sz="4000" b="1" dirty="0">
                <a:solidFill>
                  <a:srgbClr val="FF0000"/>
                </a:solidFill>
              </a:rPr>
              <a:t> </a:t>
            </a:r>
            <a:r>
              <a:rPr lang="es-CO" sz="4000" b="1" dirty="0"/>
              <a:t>con mi Corazón (atesorar)</a:t>
            </a:r>
            <a:endParaRPr lang="es-CO" sz="40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232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83D6-AFFF-322A-71C8-452EDC2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b="1" dirty="0"/>
              <a:t>3.	</a:t>
            </a:r>
            <a:r>
              <a:rPr lang="es-CO" sz="5400" b="1" dirty="0">
                <a:solidFill>
                  <a:srgbClr val="FF0000"/>
                </a:solidFill>
              </a:rPr>
              <a:t>¡</a:t>
            </a:r>
            <a:r>
              <a:rPr lang="es-CO" sz="5400" b="1" u="sng" dirty="0">
                <a:solidFill>
                  <a:srgbClr val="FF0000"/>
                </a:solidFill>
              </a:rPr>
              <a:t>VIVIENDO EN ELLA!</a:t>
            </a:r>
            <a:endParaRPr lang="es-CO" sz="5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b="1" i="1" dirty="0">
                <a:solidFill>
                  <a:srgbClr val="00B050"/>
                </a:solidFill>
              </a:rPr>
              <a:t>“En mi corazón atesoro tus dichos para no pecar contra ti.” </a:t>
            </a:r>
            <a:r>
              <a:rPr lang="es-CO" sz="3600" b="1" i="1" dirty="0"/>
              <a:t>Salmos 119:11(NVI)</a:t>
            </a:r>
            <a:r>
              <a:rPr lang="es-CO" sz="3600" dirty="0">
                <a:effectLst/>
              </a:rPr>
              <a:t> </a:t>
            </a:r>
          </a:p>
          <a:p>
            <a:pPr marL="0" indent="0" algn="ctr">
              <a:buNone/>
            </a:pPr>
            <a:endParaRPr lang="es-CO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E24EF0-5671-54C1-6EE1-58ED6151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51149"/>
            <a:ext cx="4305300" cy="33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83D6-AFFF-322A-71C8-452EDC2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6000" b="1" dirty="0"/>
              <a:t/>
            </a:r>
            <a:br>
              <a:rPr lang="es-CO" sz="6000" b="1" dirty="0"/>
            </a:br>
            <a:r>
              <a:rPr lang="es-CO" sz="6000" b="1" dirty="0"/>
              <a:t>4. 	</a:t>
            </a:r>
            <a:r>
              <a:rPr lang="es-CO" sz="6000" b="1" dirty="0">
                <a:solidFill>
                  <a:srgbClr val="FF0000"/>
                </a:solidFill>
              </a:rPr>
              <a:t>¡</a:t>
            </a:r>
            <a:r>
              <a:rPr lang="es-CO" sz="6000" b="1" u="sng" dirty="0">
                <a:solidFill>
                  <a:srgbClr val="FF0000"/>
                </a:solidFill>
              </a:rPr>
              <a:t>CRECIENDO EN ELLA!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E0FC1-4A63-5D33-577A-86F3655B8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b="1" i="1" dirty="0">
                <a:solidFill>
                  <a:srgbClr val="00B050"/>
                </a:solidFill>
              </a:rPr>
              <a:t>“</a:t>
            </a:r>
            <a:r>
              <a:rPr lang="es-CO" sz="3200" b="1" i="1" u="sng" dirty="0">
                <a:solidFill>
                  <a:srgbClr val="00B050"/>
                </a:solidFill>
              </a:rPr>
              <a:t>Ábreme los ojos, </a:t>
            </a:r>
            <a:r>
              <a:rPr lang="es-CO" sz="3200" b="1" i="1" dirty="0">
                <a:solidFill>
                  <a:srgbClr val="00B050"/>
                </a:solidFill>
              </a:rPr>
              <a:t>para que contemple las maravillas de tu ley.” </a:t>
            </a:r>
            <a:r>
              <a:rPr lang="es-CO" sz="3200" b="1" i="1" dirty="0"/>
              <a:t>Salmos 119:18 (NVI)</a:t>
            </a:r>
            <a:r>
              <a:rPr lang="es-CO" sz="3200" dirty="0">
                <a:effectLst/>
              </a:rPr>
              <a:t>  </a:t>
            </a:r>
            <a:endParaRPr lang="es-CO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9D186E-F064-7A76-9DDB-1A712E28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0" y="2978149"/>
            <a:ext cx="4356100" cy="22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01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303</Words>
  <Application>Microsoft Office PowerPoint</Application>
  <PresentationFormat>Panorámica</PresentationFormat>
  <Paragraphs>56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Apple Chancery</vt:lpstr>
      <vt:lpstr>Arial</vt:lpstr>
      <vt:lpstr>Calibri</vt:lpstr>
      <vt:lpstr>Calibri Light</vt:lpstr>
      <vt:lpstr>Tema de Office</vt:lpstr>
      <vt:lpstr>Presentación de PowerPoint</vt:lpstr>
      <vt:lpstr>INTEGRANDO LA PALABRA DE DIOS EN MI VIDA </vt:lpstr>
      <vt:lpstr> COMO INTEGRAR LA PALABRA DE DIOS EN MI VIDA (Usando los versículos memorizados) </vt:lpstr>
      <vt:lpstr>1. ¡CONSTRUYENDO MI VIDA SOBRE ELLA! </vt:lpstr>
      <vt:lpstr>Bases no confiables </vt:lpstr>
      <vt:lpstr>2.   ¡ALIMENTANDOME DE ELLA! </vt:lpstr>
      <vt:lpstr>Presentación de PowerPoint</vt:lpstr>
      <vt:lpstr>3. ¡VIVIENDO EN ELLA!</vt:lpstr>
      <vt:lpstr> 4.  ¡CRECIENDO EN ELLA! </vt:lpstr>
      <vt:lpstr> PARABOLA DEL SEMBRADOR (Lucas 8:4-15) </vt:lpstr>
      <vt:lpstr>Presentación de PowerPoint</vt:lpstr>
      <vt:lpstr>Presentación de PowerPoint</vt:lpstr>
      <vt:lpstr>Presentación de PowerPoint</vt:lpstr>
      <vt:lpstr>Presentación de PowerPoint</vt:lpstr>
      <vt:lpstr>    5. ¡ACTUANDO EN ELLA! </vt:lpstr>
      <vt:lpstr>6. ¡CONFIANDO EN ELLA!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INTEGRANDO LA PALABRA DE DIOS EN MI VIDA </dc:title>
  <dc:creator>Microsoft Office User</dc:creator>
  <cp:lastModifiedBy>Usuario de Windows</cp:lastModifiedBy>
  <cp:revision>7</cp:revision>
  <dcterms:created xsi:type="dcterms:W3CDTF">2022-08-24T19:36:18Z</dcterms:created>
  <dcterms:modified xsi:type="dcterms:W3CDTF">2022-08-28T14:26:22Z</dcterms:modified>
</cp:coreProperties>
</file>