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3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4" r:id="rId34"/>
    <p:sldId id="290" r:id="rId35"/>
    <p:sldId id="291" r:id="rId36"/>
    <p:sldId id="292" r:id="rId37"/>
    <p:sldId id="29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31" autoAdjust="0"/>
    <p:restoredTop sz="86374" autoAdjust="0"/>
  </p:normalViewPr>
  <p:slideViewPr>
    <p:cSldViewPr snapToGrid="0">
      <p:cViewPr varScale="1">
        <p:scale>
          <a:sx n="37" d="100"/>
          <a:sy n="37" d="100"/>
        </p:scale>
        <p:origin x="78" y="390"/>
      </p:cViewPr>
      <p:guideLst/>
    </p:cSldViewPr>
  </p:slideViewPr>
  <p:outlineViewPr>
    <p:cViewPr>
      <p:scale>
        <a:sx n="33" d="100"/>
        <a:sy n="33" d="100"/>
      </p:scale>
      <p:origin x="0" y="-2061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BE4F1-B222-4E30-98EB-57CC65FED640}" type="datetimeFigureOut">
              <a:rPr lang="en-US" smtClean="0"/>
              <a:t>6/26/2022</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BB0A22-C3B2-4BD5-92B2-1A84FEB696B8}" type="slidenum">
              <a:rPr lang="en-US" smtClean="0"/>
              <a:t>‹Nº›</a:t>
            </a:fld>
            <a:endParaRPr lang="en-US"/>
          </a:p>
        </p:txBody>
      </p:sp>
    </p:spTree>
    <p:extLst>
      <p:ext uri="{BB962C8B-B14F-4D97-AF65-F5344CB8AC3E}">
        <p14:creationId xmlns:p14="http://schemas.microsoft.com/office/powerpoint/2010/main" val="3954158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7043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97463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5419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58606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95179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79661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831512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9539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68430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9962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10737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98225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2394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67458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3857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11925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9749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6/26/2022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13330755"/>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71841" y="1341120"/>
            <a:ext cx="9848317" cy="2819400"/>
          </a:xfrm>
        </p:spPr>
        <p:txBody>
          <a:bodyPr>
            <a:noAutofit/>
          </a:bodyPr>
          <a:lstStyle/>
          <a:p>
            <a:pPr marL="36195" marR="36195" algn="ctr"/>
            <a:r>
              <a:rPr lang="es-ES" b="1" dirty="0">
                <a:latin typeface="Arial Rounded MT Bold" panose="020F0704030504030204" pitchFamily="34" charset="0"/>
              </a:rPr>
              <a:t>Tema:</a:t>
            </a:r>
            <a:br>
              <a:rPr lang="es-ES" b="1" dirty="0">
                <a:latin typeface="Arial Rounded MT Bold" panose="020F0704030504030204" pitchFamily="34" charset="0"/>
              </a:rPr>
            </a:br>
            <a:r>
              <a:rPr lang="es-ES" b="1" dirty="0">
                <a:latin typeface="Arial Rounded MT Bold" panose="020F0704030504030204" pitchFamily="34" charset="0"/>
              </a:rPr>
              <a:t> ¿SALVOS DE QUE?</a:t>
            </a:r>
            <a:endParaRPr lang="es-ES" sz="6000" b="1" dirty="0">
              <a:latin typeface="Arial Rounded MT Bold" panose="020F0704030504030204" pitchFamily="34" charset="0"/>
            </a:endParaRPr>
          </a:p>
        </p:txBody>
      </p:sp>
    </p:spTree>
    <p:extLst>
      <p:ext uri="{BB962C8B-B14F-4D97-AF65-F5344CB8AC3E}">
        <p14:creationId xmlns:p14="http://schemas.microsoft.com/office/powerpoint/2010/main" val="11620256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4C7453-00FE-5428-13C7-973BAAF538A4}"/>
              </a:ext>
            </a:extLst>
          </p:cNvPr>
          <p:cNvSpPr>
            <a:spLocks noGrp="1"/>
          </p:cNvSpPr>
          <p:nvPr>
            <p:ph type="title"/>
          </p:nvPr>
        </p:nvSpPr>
        <p:spPr>
          <a:xfrm>
            <a:off x="1393638" y="2728735"/>
            <a:ext cx="9828544" cy="1400530"/>
          </a:xfrm>
        </p:spPr>
        <p:txBody>
          <a:bodyPr>
            <a:normAutofit/>
          </a:bodyPr>
          <a:lstStyle/>
          <a:p>
            <a:pPr marL="571500" marR="36195" lvl="0" indent="-571500">
              <a:buFont typeface="Arial" panose="020B0604020202020204" pitchFamily="34" charset="0"/>
              <a:buChar char="•"/>
            </a:pPr>
            <a:r>
              <a:rPr lang="es-CO" b="1" dirty="0">
                <a:latin typeface="Arial Rounded MT Bold" panose="020F0704030504030204" pitchFamily="34" charset="0"/>
              </a:rPr>
              <a:t>“Tinieblas de afuera” Mateo 25:30.</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3380647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CA036F-9611-790F-03C9-97D7CCB0F525}"/>
              </a:ext>
            </a:extLst>
          </p:cNvPr>
          <p:cNvSpPr>
            <a:spLocks noGrp="1"/>
          </p:cNvSpPr>
          <p:nvPr>
            <p:ph type="title"/>
          </p:nvPr>
        </p:nvSpPr>
        <p:spPr>
          <a:xfrm>
            <a:off x="1393638" y="2728735"/>
            <a:ext cx="9404723"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“Fuego eterno” . </a:t>
            </a:r>
            <a:r>
              <a:rPr lang="es-CO" b="1" u="sng" dirty="0">
                <a:solidFill>
                  <a:srgbClr val="FFC000"/>
                </a:solidFill>
                <a:latin typeface="Arial Rounded MT Bold" panose="020F0704030504030204" pitchFamily="34" charset="0"/>
              </a:rPr>
              <a:t>Mateo 25:41</a:t>
            </a:r>
            <a:r>
              <a:rPr lang="es-CO" b="1" dirty="0">
                <a:latin typeface="Arial Rounded MT Bold" panose="020F0704030504030204" pitchFamily="34" charset="0"/>
              </a:rPr>
              <a:t>.</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3408922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BB71B1-2290-D34E-9F49-AD0F8C01839D}"/>
              </a:ext>
            </a:extLst>
          </p:cNvPr>
          <p:cNvSpPr>
            <a:spLocks noGrp="1"/>
          </p:cNvSpPr>
          <p:nvPr>
            <p:ph type="title"/>
          </p:nvPr>
        </p:nvSpPr>
        <p:spPr>
          <a:xfrm>
            <a:off x="1393638" y="2728735"/>
            <a:ext cx="9404723"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“Castigo eterno” . Mateo 25:46.</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1608310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EAC08C-68D2-2834-4FC3-424B68B4D5BF}"/>
              </a:ext>
            </a:extLst>
          </p:cNvPr>
          <p:cNvSpPr>
            <a:spLocks noGrp="1"/>
          </p:cNvSpPr>
          <p:nvPr>
            <p:ph type="title"/>
          </p:nvPr>
        </p:nvSpPr>
        <p:spPr>
          <a:xfrm>
            <a:off x="1518329" y="2413849"/>
            <a:ext cx="9974017" cy="2030301"/>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“Donde el gusano de ellos no muere, y el fuego nunca se apaga”. </a:t>
            </a:r>
            <a:br>
              <a:rPr lang="es-CO" b="1" dirty="0">
                <a:latin typeface="Arial Rounded MT Bold" panose="020F0704030504030204" pitchFamily="34" charset="0"/>
              </a:rPr>
            </a:br>
            <a:r>
              <a:rPr lang="es-CO" b="1" u="sng" dirty="0">
                <a:solidFill>
                  <a:srgbClr val="FFC000"/>
                </a:solidFill>
                <a:latin typeface="Arial Rounded MT Bold" panose="020F0704030504030204" pitchFamily="34" charset="0"/>
              </a:rPr>
              <a:t>Marcos 9:44.</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3334728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64BF69-2AE9-DB2D-5F3F-AFF55B2A3BA2}"/>
              </a:ext>
            </a:extLst>
          </p:cNvPr>
          <p:cNvSpPr>
            <a:spLocks noGrp="1"/>
          </p:cNvSpPr>
          <p:nvPr>
            <p:ph type="title"/>
          </p:nvPr>
        </p:nvSpPr>
        <p:spPr>
          <a:xfrm>
            <a:off x="1393638" y="2514727"/>
            <a:ext cx="9404723"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“El castigo del fuego eterno”. Judas 7.</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143285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B044CB-2EC4-1A1E-342E-D35181628403}"/>
              </a:ext>
            </a:extLst>
          </p:cNvPr>
          <p:cNvSpPr>
            <a:spLocks noGrp="1"/>
          </p:cNvSpPr>
          <p:nvPr>
            <p:ph type="title"/>
          </p:nvPr>
        </p:nvSpPr>
        <p:spPr>
          <a:xfrm>
            <a:off x="1254464" y="2500135"/>
            <a:ext cx="9843027" cy="2154992"/>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“El humo de su tormento sube por los siglos de los siglos”. </a:t>
            </a:r>
            <a:br>
              <a:rPr lang="es-CO" b="1" dirty="0">
                <a:latin typeface="Arial Rounded MT Bold" panose="020F0704030504030204" pitchFamily="34" charset="0"/>
              </a:rPr>
            </a:br>
            <a:r>
              <a:rPr lang="es-CO" b="1" u="sng" dirty="0">
                <a:solidFill>
                  <a:srgbClr val="FFC000"/>
                </a:solidFill>
                <a:latin typeface="Arial Rounded MT Bold" panose="020F0704030504030204" pitchFamily="34" charset="0"/>
              </a:rPr>
              <a:t>Apocalipsis 14.11.</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212387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4F2770-2370-3454-3539-03F2AF187DA9}"/>
              </a:ext>
            </a:extLst>
          </p:cNvPr>
          <p:cNvSpPr>
            <a:spLocks noGrp="1"/>
          </p:cNvSpPr>
          <p:nvPr>
            <p:ph type="title"/>
          </p:nvPr>
        </p:nvSpPr>
        <p:spPr>
          <a:xfrm>
            <a:off x="1254464" y="2621667"/>
            <a:ext cx="9683071" cy="1614665"/>
          </a:xfrm>
        </p:spPr>
        <p:txBody>
          <a:bodyPr>
            <a:normAutofit fontScale="90000"/>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“Lago de fuego que arde con azufre”. Apocalipsis 19.20.</a:t>
            </a:r>
          </a:p>
          <a:p>
            <a:pPr marL="36195" marR="36195" algn="just"/>
            <a:r>
              <a:rPr lang="es-CO" b="1" dirty="0">
                <a:latin typeface="Arial Rounded MT Bold" panose="020F0704030504030204" pitchFamily="34" charset="0"/>
              </a:rPr>
              <a:t>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4120108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D4BD1D-222E-770D-48D2-4D6137CB2951}"/>
              </a:ext>
            </a:extLst>
          </p:cNvPr>
          <p:cNvSpPr>
            <a:spLocks noGrp="1"/>
          </p:cNvSpPr>
          <p:nvPr>
            <p:ph type="title"/>
          </p:nvPr>
        </p:nvSpPr>
        <p:spPr>
          <a:xfrm>
            <a:off x="641710" y="1699627"/>
            <a:ext cx="10908580" cy="4160846"/>
          </a:xfrm>
        </p:spPr>
        <p:txBody>
          <a:bodyPr>
            <a:normAutofit/>
          </a:bodyPr>
          <a:lstStyle/>
          <a:p>
            <a:pPr marL="36195" marR="36195" algn="just"/>
            <a:r>
              <a:rPr lang="es-CO" b="1" dirty="0">
                <a:latin typeface="Arial Rounded MT Bold" panose="020F0704030504030204" pitchFamily="34" charset="0"/>
              </a:rPr>
              <a:t>Temblamos al pensar en lo horrible que será el </a:t>
            </a:r>
            <a:r>
              <a:rPr lang="es-CO" b="1" u="sng" dirty="0">
                <a:solidFill>
                  <a:srgbClr val="FFC000"/>
                </a:solidFill>
                <a:latin typeface="Arial Rounded MT Bold" panose="020F0704030504030204" pitchFamily="34" charset="0"/>
              </a:rPr>
              <a:t>infierno</a:t>
            </a:r>
            <a:r>
              <a:rPr lang="es-CO" b="1" dirty="0">
                <a:latin typeface="Arial Rounded MT Bold" panose="020F0704030504030204" pitchFamily="34" charset="0"/>
              </a:rPr>
              <a:t> y nos quedamos atónitos al saber que hay personas que pretenden creer en la Biblia, pero piensan que no </a:t>
            </a:r>
            <a:r>
              <a:rPr lang="es-CO" b="1" u="sng" dirty="0">
                <a:solidFill>
                  <a:srgbClr val="FFC000"/>
                </a:solidFill>
                <a:latin typeface="Arial Rounded MT Bold" panose="020F0704030504030204" pitchFamily="34" charset="0"/>
              </a:rPr>
              <a:t>existe tal lugar</a:t>
            </a:r>
            <a:r>
              <a:rPr lang="es-CO" b="1" dirty="0">
                <a:latin typeface="Arial Rounded MT Bold" panose="020F0704030504030204" pitchFamily="34" charset="0"/>
              </a:rPr>
              <a:t>.</a:t>
            </a:r>
          </a:p>
        </p:txBody>
      </p:sp>
    </p:spTree>
    <p:extLst>
      <p:ext uri="{BB962C8B-B14F-4D97-AF65-F5344CB8AC3E}">
        <p14:creationId xmlns:p14="http://schemas.microsoft.com/office/powerpoint/2010/main" val="1784339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AF0B21-1FAB-11C1-1795-DE262FF85876}"/>
              </a:ext>
            </a:extLst>
          </p:cNvPr>
          <p:cNvSpPr>
            <a:spLocks noGrp="1"/>
          </p:cNvSpPr>
          <p:nvPr>
            <p:ph type="title"/>
          </p:nvPr>
        </p:nvSpPr>
        <p:spPr>
          <a:xfrm>
            <a:off x="2133921" y="2792914"/>
            <a:ext cx="7924158" cy="1272172"/>
          </a:xfrm>
        </p:spPr>
        <p:txBody>
          <a:bodyPr>
            <a:normAutofit/>
          </a:bodyPr>
          <a:lstStyle/>
          <a:p>
            <a:pPr marL="36195" marR="36195" algn="just"/>
            <a:r>
              <a:rPr lang="es-CO" b="1" dirty="0">
                <a:latin typeface="Arial Rounded MT Bold" panose="020F0704030504030204" pitchFamily="34" charset="0"/>
              </a:rPr>
              <a:t>2. ¿Quién irá al infierno ?</a:t>
            </a:r>
          </a:p>
        </p:txBody>
      </p:sp>
    </p:spTree>
    <p:extLst>
      <p:ext uri="{BB962C8B-B14F-4D97-AF65-F5344CB8AC3E}">
        <p14:creationId xmlns:p14="http://schemas.microsoft.com/office/powerpoint/2010/main" val="4277069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5D10F0-3EC6-A052-34FA-86A741F746D2}"/>
              </a:ext>
            </a:extLst>
          </p:cNvPr>
          <p:cNvSpPr>
            <a:spLocks noGrp="1"/>
          </p:cNvSpPr>
          <p:nvPr>
            <p:ph type="title"/>
          </p:nvPr>
        </p:nvSpPr>
        <p:spPr>
          <a:xfrm>
            <a:off x="1124093" y="2728735"/>
            <a:ext cx="9404723" cy="1400530"/>
          </a:xfrm>
        </p:spPr>
        <p:txBody>
          <a:bodyPr>
            <a:normAutofit/>
          </a:bodyPr>
          <a:lstStyle/>
          <a:p>
            <a:pPr marL="36195" marR="36195" algn="just"/>
            <a:r>
              <a:rPr lang="es-CO" b="1" dirty="0">
                <a:latin typeface="Arial Rounded MT Bold" panose="020F0704030504030204" pitchFamily="34" charset="0"/>
              </a:rPr>
              <a:t>A. El diablo y </a:t>
            </a:r>
            <a:r>
              <a:rPr lang="es-CO" b="1" u="sng" dirty="0">
                <a:solidFill>
                  <a:srgbClr val="FFC000"/>
                </a:solidFill>
                <a:latin typeface="Arial Rounded MT Bold" panose="020F0704030504030204" pitchFamily="34" charset="0"/>
              </a:rPr>
              <a:t>sus ángeles</a:t>
            </a:r>
          </a:p>
          <a:p>
            <a:endParaRPr lang="es-CO" b="1" dirty="0">
              <a:latin typeface="Arial Rounded MT Bold" panose="020F0704030504030204" pitchFamily="34" charset="0"/>
            </a:endParaRPr>
          </a:p>
        </p:txBody>
      </p:sp>
      <p:sp>
        <p:nvSpPr>
          <p:cNvPr id="4" name="Título 1">
            <a:extLst>
              <a:ext uri="{FF2B5EF4-FFF2-40B4-BE49-F238E27FC236}">
                <a16:creationId xmlns:a16="http://schemas.microsoft.com/office/drawing/2014/main" id="{79721EB0-AC39-14DF-1F3A-2F263B291B8B}"/>
              </a:ext>
            </a:extLst>
          </p:cNvPr>
          <p:cNvSpPr txBox="1">
            <a:spLocks/>
          </p:cNvSpPr>
          <p:nvPr/>
        </p:nvSpPr>
        <p:spPr>
          <a:xfrm>
            <a:off x="1124093" y="1456563"/>
            <a:ext cx="9557762" cy="1272172"/>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6195" marR="36195" algn="just"/>
            <a:r>
              <a:rPr lang="es-CO">
                <a:latin typeface="Arial Rounded MT Bold" panose="020F0704030504030204" pitchFamily="34" charset="0"/>
              </a:rPr>
              <a:t>2. ¿Quién irá al infierno ?</a:t>
            </a:r>
            <a:endParaRPr lang="es-CO" dirty="0">
              <a:latin typeface="Arial Rounded MT Bold" panose="020F0704030504030204" pitchFamily="34" charset="0"/>
            </a:endParaRPr>
          </a:p>
        </p:txBody>
      </p:sp>
    </p:spTree>
    <p:extLst>
      <p:ext uri="{BB962C8B-B14F-4D97-AF65-F5344CB8AC3E}">
        <p14:creationId xmlns:p14="http://schemas.microsoft.com/office/powerpoint/2010/main" val="419554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4340EC-4615-12CC-FB34-35FFF1F51B80}"/>
              </a:ext>
            </a:extLst>
          </p:cNvPr>
          <p:cNvSpPr>
            <a:spLocks noGrp="1"/>
          </p:cNvSpPr>
          <p:nvPr>
            <p:ph type="title"/>
          </p:nvPr>
        </p:nvSpPr>
        <p:spPr>
          <a:xfrm>
            <a:off x="646111" y="452718"/>
            <a:ext cx="10936289" cy="5231802"/>
          </a:xfrm>
        </p:spPr>
        <p:txBody>
          <a:bodyPr>
            <a:noAutofit/>
          </a:bodyPr>
          <a:lstStyle/>
          <a:p>
            <a:pPr marL="36195" marR="152400" algn="ctr">
              <a:spcAft>
                <a:spcPts val="0"/>
              </a:spcAft>
            </a:pPr>
            <a:r>
              <a:rPr lang="es-CO" sz="3200" b="1" dirty="0">
                <a:latin typeface="Arial Rounded MT Bold" panose="020F0704030504030204" pitchFamily="34" charset="0"/>
              </a:rPr>
              <a:t>Hebreos 2  PDT</a:t>
            </a:r>
          </a:p>
          <a:p>
            <a:pPr marL="36195" marR="36195" algn="just"/>
            <a:r>
              <a:rPr lang="es-CO" sz="3200" b="1" dirty="0">
                <a:latin typeface="Arial Rounded MT Bold" panose="020F0704030504030204" pitchFamily="34" charset="0"/>
              </a:rPr>
              <a:t>1 Por eso debemos prestar más atención al mensaje que hemos escuchado para que no estemos a la deriva. </a:t>
            </a:r>
          </a:p>
          <a:p>
            <a:pPr marL="36195" marR="36195" algn="just"/>
            <a:r>
              <a:rPr lang="es-CO" sz="3200" b="1" dirty="0">
                <a:latin typeface="Arial Rounded MT Bold" panose="020F0704030504030204" pitchFamily="34" charset="0"/>
              </a:rPr>
              <a:t>2 Recuerden que Dios confirmó la enseñanza que dio por medio de los ángeles, y que la gente fue castigada cada vez que la desobedecía. </a:t>
            </a:r>
          </a:p>
          <a:p>
            <a:pPr marL="36195" marR="36195" algn="just"/>
            <a:r>
              <a:rPr lang="es-CO" sz="3200" b="1" dirty="0">
                <a:latin typeface="Arial Rounded MT Bold" panose="020F0704030504030204" pitchFamily="34" charset="0"/>
              </a:rPr>
              <a:t>3 Entonces, ¿cómo escaparemos del castigo si despreciamos ahora la </a:t>
            </a:r>
            <a:r>
              <a:rPr lang="es-CO" sz="3200" b="1" u="sng" dirty="0">
                <a:solidFill>
                  <a:srgbClr val="FFC000"/>
                </a:solidFill>
                <a:latin typeface="Arial Rounded MT Bold" panose="020F0704030504030204" pitchFamily="34" charset="0"/>
              </a:rPr>
              <a:t>gran salvación</a:t>
            </a:r>
            <a:r>
              <a:rPr lang="es-CO" sz="3200" b="1" dirty="0">
                <a:latin typeface="Arial Rounded MT Bold" panose="020F0704030504030204" pitchFamily="34" charset="0"/>
              </a:rPr>
              <a:t> que hemos recibido?</a:t>
            </a:r>
          </a:p>
        </p:txBody>
      </p:sp>
    </p:spTree>
    <p:extLst>
      <p:ext uri="{BB962C8B-B14F-4D97-AF65-F5344CB8AC3E}">
        <p14:creationId xmlns:p14="http://schemas.microsoft.com/office/powerpoint/2010/main" val="1226054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825036-8212-F69A-9805-528A0337B6BD}"/>
              </a:ext>
            </a:extLst>
          </p:cNvPr>
          <p:cNvSpPr>
            <a:spLocks noGrp="1"/>
          </p:cNvSpPr>
          <p:nvPr>
            <p:ph type="title"/>
          </p:nvPr>
        </p:nvSpPr>
        <p:spPr>
          <a:xfrm>
            <a:off x="745619" y="1761972"/>
            <a:ext cx="10700762" cy="2768464"/>
          </a:xfrm>
        </p:spPr>
        <p:txBody>
          <a:bodyPr>
            <a:normAutofit/>
          </a:bodyPr>
          <a:lstStyle/>
          <a:p>
            <a:pPr marL="36195" marR="36195" algn="just"/>
            <a:r>
              <a:rPr lang="es-CO" b="1" dirty="0">
                <a:latin typeface="Arial Rounded MT Bold" panose="020F0704030504030204" pitchFamily="34" charset="0"/>
              </a:rPr>
              <a:t>Cristo dijo específicamente que el infierno fue “preparado para el diablo y sus ángeles” . </a:t>
            </a:r>
            <a:r>
              <a:rPr lang="es-CO" b="1" u="sng" dirty="0">
                <a:solidFill>
                  <a:srgbClr val="FFC000"/>
                </a:solidFill>
                <a:latin typeface="Arial Rounded MT Bold" panose="020F0704030504030204" pitchFamily="34" charset="0"/>
              </a:rPr>
              <a:t>Mateo 25:41.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2086320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8C4F10-31A1-E514-1070-B5F2602C5988}"/>
              </a:ext>
            </a:extLst>
          </p:cNvPr>
          <p:cNvSpPr>
            <a:spLocks noGrp="1"/>
          </p:cNvSpPr>
          <p:nvPr>
            <p:ph type="title"/>
          </p:nvPr>
        </p:nvSpPr>
        <p:spPr>
          <a:xfrm>
            <a:off x="454673" y="1691477"/>
            <a:ext cx="11282653" cy="3475046"/>
          </a:xfrm>
        </p:spPr>
        <p:txBody>
          <a:bodyPr>
            <a:normAutofit/>
          </a:bodyPr>
          <a:lstStyle/>
          <a:p>
            <a:pPr marL="36195" marR="36195" algn="just"/>
            <a:r>
              <a:rPr lang="es-CO" b="1" dirty="0">
                <a:latin typeface="Arial Rounded MT Bold" panose="020F0704030504030204" pitchFamily="34" charset="0"/>
              </a:rPr>
              <a:t>Los demonios saben para donde van. Cuando Cristo se encontró con algunos de ellos, éstos clamaron: “¿Has venido acá para atormentarnos antes de tiempo?” . </a:t>
            </a:r>
            <a:r>
              <a:rPr lang="es-CO" b="1" u="sng" dirty="0">
                <a:solidFill>
                  <a:srgbClr val="FFC000"/>
                </a:solidFill>
                <a:latin typeface="Arial Rounded MT Bold" panose="020F0704030504030204" pitchFamily="34" charset="0"/>
              </a:rPr>
              <a:t>Mateo 8:29</a:t>
            </a:r>
            <a:r>
              <a:rPr lang="es-CO" b="1" dirty="0">
                <a:latin typeface="Arial Rounded MT Bold" panose="020F0704030504030204" pitchFamily="34" charset="0"/>
              </a:rPr>
              <a:t>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1162713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2437F5-BA67-4083-466A-C328D49AD638}"/>
              </a:ext>
            </a:extLst>
          </p:cNvPr>
          <p:cNvSpPr>
            <a:spLocks noGrp="1"/>
          </p:cNvSpPr>
          <p:nvPr>
            <p:ph type="title"/>
          </p:nvPr>
        </p:nvSpPr>
        <p:spPr>
          <a:xfrm>
            <a:off x="872836" y="1940859"/>
            <a:ext cx="10266220" cy="2976282"/>
          </a:xfrm>
        </p:spPr>
        <p:txBody>
          <a:bodyPr>
            <a:normAutofit/>
          </a:bodyPr>
          <a:lstStyle/>
          <a:p>
            <a:pPr marL="36195" marR="36195" algn="just"/>
            <a:r>
              <a:rPr lang="es-CO" b="1" dirty="0">
                <a:latin typeface="Arial Rounded MT Bold" panose="020F0704030504030204" pitchFamily="34" charset="0"/>
              </a:rPr>
              <a:t>Aunque ellos “creen, y tiemblan” . </a:t>
            </a:r>
            <a:r>
              <a:rPr lang="es-CO" b="1" u="sng" dirty="0">
                <a:solidFill>
                  <a:srgbClr val="FFC000"/>
                </a:solidFill>
                <a:latin typeface="Arial Rounded MT Bold" panose="020F0704030504030204" pitchFamily="34" charset="0"/>
              </a:rPr>
              <a:t>Santiago 2.19</a:t>
            </a:r>
            <a:r>
              <a:rPr lang="es-CO" b="1" dirty="0">
                <a:latin typeface="Arial Rounded MT Bold" panose="020F0704030504030204" pitchFamily="34" charset="0"/>
              </a:rPr>
              <a:t>, también conocen su propia sentencia y temen el lugar a donde serán mandados.  Judas 6; Apocalipsis </a:t>
            </a:r>
            <a:r>
              <a:rPr lang="es-CO" b="1" u="sng" dirty="0">
                <a:solidFill>
                  <a:srgbClr val="FFC000"/>
                </a:solidFill>
                <a:latin typeface="Arial Rounded MT Bold" panose="020F0704030504030204" pitchFamily="34" charset="0"/>
              </a:rPr>
              <a:t>20:10.</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2389004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2CD599-D973-E765-BAD6-2F82F91A47EA}"/>
              </a:ext>
            </a:extLst>
          </p:cNvPr>
          <p:cNvSpPr>
            <a:spLocks noGrp="1"/>
          </p:cNvSpPr>
          <p:nvPr>
            <p:ph type="title"/>
          </p:nvPr>
        </p:nvSpPr>
        <p:spPr>
          <a:xfrm>
            <a:off x="1393638" y="2728735"/>
            <a:ext cx="9404723" cy="1400530"/>
          </a:xfrm>
        </p:spPr>
        <p:txBody>
          <a:bodyPr>
            <a:normAutofit/>
          </a:bodyPr>
          <a:lstStyle/>
          <a:p>
            <a:pPr marL="36195" marR="36195" algn="just"/>
            <a:r>
              <a:rPr lang="es-CO" b="1" dirty="0">
                <a:latin typeface="Arial Rounded MT Bold" panose="020F0704030504030204" pitchFamily="34" charset="0"/>
              </a:rPr>
              <a:t>B. Los pecadores que rehúsan </a:t>
            </a:r>
            <a:r>
              <a:rPr lang="es-CO" b="1" u="sng" dirty="0">
                <a:solidFill>
                  <a:srgbClr val="FFC000"/>
                </a:solidFill>
                <a:latin typeface="Arial Rounded MT Bold" panose="020F0704030504030204" pitchFamily="34" charset="0"/>
              </a:rPr>
              <a:t>arrepentirse.</a:t>
            </a:r>
          </a:p>
          <a:p>
            <a:endParaRPr lang="es-CO" b="1" dirty="0">
              <a:latin typeface="Arial Rounded MT Bold" panose="020F0704030504030204" pitchFamily="34" charset="0"/>
            </a:endParaRPr>
          </a:p>
        </p:txBody>
      </p:sp>
      <p:sp>
        <p:nvSpPr>
          <p:cNvPr id="4" name="Título 1">
            <a:extLst>
              <a:ext uri="{FF2B5EF4-FFF2-40B4-BE49-F238E27FC236}">
                <a16:creationId xmlns:a16="http://schemas.microsoft.com/office/drawing/2014/main" id="{79678455-6082-EDFC-2393-8E3AADE14A1E}"/>
              </a:ext>
            </a:extLst>
          </p:cNvPr>
          <p:cNvSpPr txBox="1">
            <a:spLocks/>
          </p:cNvSpPr>
          <p:nvPr/>
        </p:nvSpPr>
        <p:spPr>
          <a:xfrm>
            <a:off x="1393638" y="1400534"/>
            <a:ext cx="9557762" cy="1272172"/>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6195" marR="36195" algn="just"/>
            <a:r>
              <a:rPr lang="es-CO">
                <a:latin typeface="Arial Rounded MT Bold" panose="020F0704030504030204" pitchFamily="34" charset="0"/>
              </a:rPr>
              <a:t>2. ¿Quién irá al infierno ?</a:t>
            </a:r>
            <a:endParaRPr lang="es-CO" dirty="0">
              <a:latin typeface="Arial Rounded MT Bold" panose="020F0704030504030204" pitchFamily="34" charset="0"/>
            </a:endParaRPr>
          </a:p>
        </p:txBody>
      </p:sp>
    </p:spTree>
    <p:extLst>
      <p:ext uri="{BB962C8B-B14F-4D97-AF65-F5344CB8AC3E}">
        <p14:creationId xmlns:p14="http://schemas.microsoft.com/office/powerpoint/2010/main" val="1576135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99D686-A7D3-E00C-1DD0-4CB8C740FF0B}"/>
              </a:ext>
            </a:extLst>
          </p:cNvPr>
          <p:cNvSpPr>
            <a:spLocks noGrp="1"/>
          </p:cNvSpPr>
          <p:nvPr>
            <p:ph type="title"/>
          </p:nvPr>
        </p:nvSpPr>
        <p:spPr>
          <a:xfrm>
            <a:off x="880701" y="1514831"/>
            <a:ext cx="10430598" cy="3828337"/>
          </a:xfrm>
        </p:spPr>
        <p:txBody>
          <a:bodyPr>
            <a:normAutofit fontScale="90000"/>
          </a:bodyPr>
          <a:lstStyle/>
          <a:p>
            <a:pPr marL="36195" marR="36195" algn="just"/>
            <a:r>
              <a:rPr lang="es-CO" b="1" dirty="0">
                <a:latin typeface="Arial Rounded MT Bold" panose="020F0704030504030204" pitchFamily="34" charset="0"/>
              </a:rPr>
              <a:t>Cristo prepara un lugar diferente para nosotros los humanos: el cielo. Sin embargo, si rehusamos </a:t>
            </a:r>
            <a:r>
              <a:rPr lang="es-CO" b="1" u="sng" dirty="0">
                <a:solidFill>
                  <a:srgbClr val="FFC000"/>
                </a:solidFill>
                <a:latin typeface="Arial Rounded MT Bold" panose="020F0704030504030204" pitchFamily="34" charset="0"/>
              </a:rPr>
              <a:t>arrepentirnos</a:t>
            </a:r>
            <a:r>
              <a:rPr lang="es-CO" b="1" dirty="0">
                <a:latin typeface="Arial Rounded MT Bold" panose="020F0704030504030204" pitchFamily="34" charset="0"/>
              </a:rPr>
              <a:t>, Dios nos mandará al lugar preparado para el diablo y sus ángeles en la eternidad. </a:t>
            </a:r>
            <a:br>
              <a:rPr lang="es-CO" b="1" dirty="0">
                <a:latin typeface="Arial Rounded MT Bold" panose="020F0704030504030204" pitchFamily="34" charset="0"/>
              </a:rPr>
            </a:br>
            <a:r>
              <a:rPr lang="es-CO" b="1" dirty="0">
                <a:latin typeface="Arial Rounded MT Bold" panose="020F0704030504030204" pitchFamily="34" charset="0"/>
              </a:rPr>
              <a:t>Mateo 25:41.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1421358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4CCD79-9A8C-05EA-3C35-CA234FB47171}"/>
              </a:ext>
            </a:extLst>
          </p:cNvPr>
          <p:cNvSpPr>
            <a:spLocks noGrp="1"/>
          </p:cNvSpPr>
          <p:nvPr>
            <p:ph type="title"/>
          </p:nvPr>
        </p:nvSpPr>
        <p:spPr>
          <a:xfrm>
            <a:off x="1066411" y="2263198"/>
            <a:ext cx="10403827" cy="2020318"/>
          </a:xfrm>
        </p:spPr>
        <p:txBody>
          <a:bodyPr>
            <a:normAutofit/>
          </a:bodyPr>
          <a:lstStyle/>
          <a:p>
            <a:pPr marL="36195" marR="36195" algn="just"/>
            <a:r>
              <a:rPr lang="es-CO" b="1" dirty="0">
                <a:latin typeface="Arial Rounded MT Bold" panose="020F0704030504030204" pitchFamily="34" charset="0"/>
              </a:rPr>
              <a:t>Jesucristo dijo “Antes si no os arrepentís, todos pereceréis </a:t>
            </a:r>
            <a:r>
              <a:rPr lang="es-CO" b="1" u="sng" dirty="0">
                <a:solidFill>
                  <a:srgbClr val="FFC000"/>
                </a:solidFill>
                <a:latin typeface="Arial Rounded MT Bold" panose="020F0704030504030204" pitchFamily="34" charset="0"/>
              </a:rPr>
              <a:t>igualmente</a:t>
            </a:r>
            <a:r>
              <a:rPr lang="es-CO" b="1" dirty="0">
                <a:latin typeface="Arial Rounded MT Bold" panose="020F0704030504030204" pitchFamily="34" charset="0"/>
              </a:rPr>
              <a:t>”. Lucas 13:3.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272083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BDF1ED-0B83-6C7C-9B18-CEA9D942A998}"/>
              </a:ext>
            </a:extLst>
          </p:cNvPr>
          <p:cNvSpPr>
            <a:spLocks noGrp="1"/>
          </p:cNvSpPr>
          <p:nvPr>
            <p:ph type="title"/>
          </p:nvPr>
        </p:nvSpPr>
        <p:spPr>
          <a:xfrm>
            <a:off x="1161255" y="2233352"/>
            <a:ext cx="9869489" cy="2041100"/>
          </a:xfrm>
        </p:spPr>
        <p:txBody>
          <a:bodyPr>
            <a:normAutofit/>
          </a:bodyPr>
          <a:lstStyle/>
          <a:p>
            <a:pPr marL="36195" marR="36195" algn="just"/>
            <a:r>
              <a:rPr lang="es-CO" b="1" dirty="0">
                <a:latin typeface="Arial Rounded MT Bold" panose="020F0704030504030204" pitchFamily="34" charset="0"/>
              </a:rPr>
              <a:t>La entrada a los cielos es posible sólo por medio del arrepentimiento </a:t>
            </a:r>
            <a:r>
              <a:rPr lang="es-CO" b="1" u="sng" dirty="0">
                <a:solidFill>
                  <a:srgbClr val="FFC000"/>
                </a:solidFill>
                <a:latin typeface="Arial Rounded MT Bold" panose="020F0704030504030204" pitchFamily="34" charset="0"/>
              </a:rPr>
              <a:t>Lucas 24:47</a:t>
            </a:r>
            <a:r>
              <a:rPr lang="es-CO" b="1" dirty="0">
                <a:latin typeface="Arial Rounded MT Bold" panose="020F0704030504030204" pitchFamily="34" charset="0"/>
              </a:rPr>
              <a:t>.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1380968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DB00D8-265A-F778-E0BE-5AF7BD9A0330}"/>
              </a:ext>
            </a:extLst>
          </p:cNvPr>
          <p:cNvSpPr>
            <a:spLocks noGrp="1"/>
          </p:cNvSpPr>
          <p:nvPr>
            <p:ph type="title"/>
          </p:nvPr>
        </p:nvSpPr>
        <p:spPr>
          <a:xfrm>
            <a:off x="1130083" y="1795386"/>
            <a:ext cx="9931834" cy="3267227"/>
          </a:xfrm>
        </p:spPr>
        <p:txBody>
          <a:bodyPr>
            <a:normAutofit fontScale="90000"/>
          </a:bodyPr>
          <a:lstStyle/>
          <a:p>
            <a:pPr marL="36195" marR="36195" algn="just"/>
            <a:r>
              <a:rPr lang="es-CO" b="1" dirty="0">
                <a:latin typeface="Arial Rounded MT Bold" panose="020F0704030504030204" pitchFamily="34" charset="0"/>
              </a:rPr>
              <a:t>Cuando los pecadores mueren sin haberse arrepentido de sus pecados, la sentencia divina se aplica a ellos: “El alma que pecare, esa morirá” </a:t>
            </a:r>
            <a:br>
              <a:rPr lang="es-CO" b="1" dirty="0">
                <a:latin typeface="Arial Rounded MT Bold" panose="020F0704030504030204" pitchFamily="34" charset="0"/>
              </a:rPr>
            </a:br>
            <a:r>
              <a:rPr lang="es-CO" b="1" dirty="0">
                <a:latin typeface="Arial Rounded MT Bold" panose="020F0704030504030204" pitchFamily="34" charset="0"/>
              </a:rPr>
              <a:t>Ezequiel 18:4.</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424183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957DDC-7F9A-75B4-1BAE-712EC21F7073}"/>
              </a:ext>
            </a:extLst>
          </p:cNvPr>
          <p:cNvSpPr>
            <a:spLocks noGrp="1"/>
          </p:cNvSpPr>
          <p:nvPr>
            <p:ph type="title"/>
          </p:nvPr>
        </p:nvSpPr>
        <p:spPr>
          <a:xfrm>
            <a:off x="1124093" y="2728735"/>
            <a:ext cx="9404723" cy="1400530"/>
          </a:xfrm>
        </p:spPr>
        <p:txBody>
          <a:bodyPr>
            <a:normAutofit/>
          </a:bodyPr>
          <a:lstStyle/>
          <a:p>
            <a:pPr marL="36195" marR="36195" algn="just"/>
            <a:r>
              <a:rPr lang="es-CO" b="1" dirty="0">
                <a:latin typeface="Arial Rounded MT Bold" panose="020F0704030504030204" pitchFamily="34" charset="0"/>
              </a:rPr>
              <a:t>C. Los que se creen buenos, pero </a:t>
            </a:r>
            <a:r>
              <a:rPr lang="es-CO" b="1" u="sng" dirty="0">
                <a:solidFill>
                  <a:srgbClr val="FFC000"/>
                </a:solidFill>
                <a:latin typeface="Arial Rounded MT Bold" panose="020F0704030504030204" pitchFamily="34" charset="0"/>
              </a:rPr>
              <a:t>no obedecen a Dios</a:t>
            </a:r>
          </a:p>
          <a:p>
            <a:endParaRPr lang="es-CO" b="1" dirty="0">
              <a:latin typeface="Arial Rounded MT Bold" panose="020F0704030504030204" pitchFamily="34" charset="0"/>
            </a:endParaRPr>
          </a:p>
        </p:txBody>
      </p:sp>
      <p:sp>
        <p:nvSpPr>
          <p:cNvPr id="4" name="Título 1">
            <a:extLst>
              <a:ext uri="{FF2B5EF4-FFF2-40B4-BE49-F238E27FC236}">
                <a16:creationId xmlns:a16="http://schemas.microsoft.com/office/drawing/2014/main" id="{A9D1A203-99A4-4E19-C02D-C78AFF26FC69}"/>
              </a:ext>
            </a:extLst>
          </p:cNvPr>
          <p:cNvSpPr txBox="1">
            <a:spLocks/>
          </p:cNvSpPr>
          <p:nvPr/>
        </p:nvSpPr>
        <p:spPr>
          <a:xfrm>
            <a:off x="1124093" y="1462880"/>
            <a:ext cx="9557762" cy="1272172"/>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6195" marR="36195" algn="just"/>
            <a:r>
              <a:rPr lang="es-CO" dirty="0">
                <a:latin typeface="Arial Rounded MT Bold" panose="020F0704030504030204" pitchFamily="34" charset="0"/>
              </a:rPr>
              <a:t>2. ¿Quién irá al infierno ?</a:t>
            </a:r>
          </a:p>
        </p:txBody>
      </p:sp>
    </p:spTree>
    <p:extLst>
      <p:ext uri="{BB962C8B-B14F-4D97-AF65-F5344CB8AC3E}">
        <p14:creationId xmlns:p14="http://schemas.microsoft.com/office/powerpoint/2010/main" val="1471223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17392B-487E-B739-BA3D-C9FB2D042B7D}"/>
              </a:ext>
            </a:extLst>
          </p:cNvPr>
          <p:cNvSpPr>
            <a:spLocks noGrp="1"/>
          </p:cNvSpPr>
          <p:nvPr>
            <p:ph type="title"/>
          </p:nvPr>
        </p:nvSpPr>
        <p:spPr>
          <a:xfrm>
            <a:off x="818355" y="2044768"/>
            <a:ext cx="10555289" cy="2768464"/>
          </a:xfrm>
        </p:spPr>
        <p:txBody>
          <a:bodyPr>
            <a:normAutofit/>
          </a:bodyPr>
          <a:lstStyle/>
          <a:p>
            <a:pPr marL="36195" marR="36195" algn="just"/>
            <a:r>
              <a:rPr lang="es-CO" b="1" dirty="0">
                <a:latin typeface="Arial Rounded MT Bold" panose="020F0704030504030204" pitchFamily="34" charset="0"/>
              </a:rPr>
              <a:t>No es necesario que uno sea culpable de homicidio, de robo, de fornicación o de borrachera para que sea condenado al infierno.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141712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78EDAF-E9B2-BFBE-72DD-948754A1E611}"/>
              </a:ext>
            </a:extLst>
          </p:cNvPr>
          <p:cNvSpPr>
            <a:spLocks noGrp="1"/>
          </p:cNvSpPr>
          <p:nvPr>
            <p:ph type="title"/>
          </p:nvPr>
        </p:nvSpPr>
        <p:spPr>
          <a:xfrm>
            <a:off x="825975" y="2118360"/>
            <a:ext cx="10540049" cy="2621280"/>
          </a:xfrm>
        </p:spPr>
        <p:txBody>
          <a:bodyPr>
            <a:normAutofit/>
          </a:bodyPr>
          <a:lstStyle/>
          <a:p>
            <a:pPr marL="36195" marR="36195" algn="ctr"/>
            <a:r>
              <a:rPr lang="es-CO" b="1" dirty="0">
                <a:latin typeface="Arial Rounded MT Bold" panose="020F0704030504030204" pitchFamily="34" charset="0"/>
              </a:rPr>
              <a:t>SOMOS SALVOS PARA NO IR A UN LUGAR CON LAS SIGUIENTES CARACTERISTICAS:</a:t>
            </a:r>
          </a:p>
        </p:txBody>
      </p:sp>
    </p:spTree>
    <p:extLst>
      <p:ext uri="{BB962C8B-B14F-4D97-AF65-F5344CB8AC3E}">
        <p14:creationId xmlns:p14="http://schemas.microsoft.com/office/powerpoint/2010/main" val="30730684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B5455F-14F8-57D1-DB4E-44E962955387}"/>
              </a:ext>
            </a:extLst>
          </p:cNvPr>
          <p:cNvSpPr>
            <a:spLocks noGrp="1"/>
          </p:cNvSpPr>
          <p:nvPr>
            <p:ph type="title"/>
          </p:nvPr>
        </p:nvSpPr>
        <p:spPr>
          <a:xfrm>
            <a:off x="579364" y="1005677"/>
            <a:ext cx="11033271" cy="4846646"/>
          </a:xfrm>
        </p:spPr>
        <p:txBody>
          <a:bodyPr>
            <a:normAutofit/>
          </a:bodyPr>
          <a:lstStyle/>
          <a:p>
            <a:pPr marL="36195" marR="36195" algn="just"/>
            <a:r>
              <a:rPr lang="es-CO" b="1" dirty="0">
                <a:latin typeface="Arial Rounded MT Bold" panose="020F0704030504030204" pitchFamily="34" charset="0"/>
              </a:rPr>
              <a:t>2 Tesalonicenses 1.8–9 Aquí no se dice que estas personas fueron muy viles y groseras. Sólo se dice que “no conocieron a Dios, ni obedecen al evangelio de nuestro Señor Jesucristo”. A tales personas se les dice que “sufrirán pena de eterna perdición, excluidos de la presencia del Señor y de la gloria de su poder”.</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213470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129BA5-B286-AD7C-260B-D39C7E9963D4}"/>
              </a:ext>
            </a:extLst>
          </p:cNvPr>
          <p:cNvSpPr>
            <a:spLocks noGrp="1"/>
          </p:cNvSpPr>
          <p:nvPr>
            <p:ph type="title"/>
          </p:nvPr>
        </p:nvSpPr>
        <p:spPr>
          <a:xfrm>
            <a:off x="444283" y="1733041"/>
            <a:ext cx="11303434" cy="3391918"/>
          </a:xfrm>
        </p:spPr>
        <p:txBody>
          <a:bodyPr>
            <a:normAutofit/>
          </a:bodyPr>
          <a:lstStyle/>
          <a:p>
            <a:pPr marL="36195" marR="36195" algn="just"/>
            <a:r>
              <a:rPr lang="es-CO" b="1" dirty="0">
                <a:latin typeface="Arial Rounded MT Bold" panose="020F0704030504030204" pitchFamily="34" charset="0"/>
              </a:rPr>
              <a:t>No debemos presentar excusas por el hombre “bueno” que sabe la verdad, pero la rechaza. Más bien debemos advertirle que si no se arrepiente perecerá como todos los demás pecadores Lucas 13:2–5.</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4893348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5C5F0E-44F5-8A88-6EE2-2B48A652B7AA}"/>
              </a:ext>
            </a:extLst>
          </p:cNvPr>
          <p:cNvSpPr>
            <a:spLocks noGrp="1"/>
          </p:cNvSpPr>
          <p:nvPr>
            <p:ph type="title"/>
          </p:nvPr>
        </p:nvSpPr>
        <p:spPr>
          <a:xfrm>
            <a:off x="1044745" y="2906329"/>
            <a:ext cx="7359953" cy="1045342"/>
          </a:xfrm>
        </p:spPr>
        <p:txBody>
          <a:bodyPr>
            <a:normAutofit/>
          </a:bodyPr>
          <a:lstStyle/>
          <a:p>
            <a:pPr marL="36195" marR="36195" algn="just"/>
            <a:r>
              <a:rPr lang="es-CO" b="1" dirty="0">
                <a:latin typeface="Arial Rounded MT Bold" panose="020F0704030504030204" pitchFamily="34" charset="0"/>
              </a:rPr>
              <a:t>D. Los </a:t>
            </a:r>
            <a:r>
              <a:rPr lang="es-CO" b="1" u="sng" dirty="0">
                <a:solidFill>
                  <a:srgbClr val="FFC000"/>
                </a:solidFill>
                <a:latin typeface="Arial Rounded MT Bold" panose="020F0704030504030204" pitchFamily="34" charset="0"/>
              </a:rPr>
              <a:t>hipócritas</a:t>
            </a:r>
          </a:p>
        </p:txBody>
      </p:sp>
      <p:sp>
        <p:nvSpPr>
          <p:cNvPr id="4" name="Título 1">
            <a:extLst>
              <a:ext uri="{FF2B5EF4-FFF2-40B4-BE49-F238E27FC236}">
                <a16:creationId xmlns:a16="http://schemas.microsoft.com/office/drawing/2014/main" id="{66FEB881-B605-36BF-8A93-ABDF2A9BEC42}"/>
              </a:ext>
            </a:extLst>
          </p:cNvPr>
          <p:cNvSpPr txBox="1">
            <a:spLocks/>
          </p:cNvSpPr>
          <p:nvPr/>
        </p:nvSpPr>
        <p:spPr>
          <a:xfrm>
            <a:off x="1044745" y="1800693"/>
            <a:ext cx="9557762" cy="1272172"/>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6195" marR="36195" algn="just"/>
            <a:r>
              <a:rPr lang="es-CO">
                <a:latin typeface="Arial Rounded MT Bold" panose="020F0704030504030204" pitchFamily="34" charset="0"/>
              </a:rPr>
              <a:t>2. ¿Quién irá al infierno ?</a:t>
            </a:r>
            <a:endParaRPr lang="es-CO" dirty="0">
              <a:latin typeface="Arial Rounded MT Bold" panose="020F0704030504030204" pitchFamily="34" charset="0"/>
            </a:endParaRPr>
          </a:p>
        </p:txBody>
      </p:sp>
    </p:spTree>
    <p:extLst>
      <p:ext uri="{BB962C8B-B14F-4D97-AF65-F5344CB8AC3E}">
        <p14:creationId xmlns:p14="http://schemas.microsoft.com/office/powerpoint/2010/main" val="19688647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5C5F0E-44F5-8A88-6EE2-2B48A652B7AA}"/>
              </a:ext>
            </a:extLst>
          </p:cNvPr>
          <p:cNvSpPr>
            <a:spLocks noGrp="1"/>
          </p:cNvSpPr>
          <p:nvPr>
            <p:ph type="title"/>
          </p:nvPr>
        </p:nvSpPr>
        <p:spPr>
          <a:xfrm>
            <a:off x="568973" y="1487418"/>
            <a:ext cx="11357138" cy="3279136"/>
          </a:xfrm>
        </p:spPr>
        <p:txBody>
          <a:bodyPr>
            <a:normAutofit fontScale="90000"/>
          </a:bodyPr>
          <a:lstStyle/>
          <a:p>
            <a:pPr marL="36195" marR="36195" algn="just"/>
            <a:r>
              <a:rPr lang="es-CO" b="1" dirty="0">
                <a:latin typeface="Arial Rounded MT Bold" panose="020F0704030504030204" pitchFamily="34" charset="0"/>
              </a:rPr>
              <a:t>Cualquier persona que finge que la razón por la que no está en la iglesia es porque allí hay hipócritas es también un hipócrita porque tan pronto se le quita esta excusa pone otra para no convertirse en un cristiano. </a:t>
            </a:r>
          </a:p>
        </p:txBody>
      </p:sp>
    </p:spTree>
    <p:extLst>
      <p:ext uri="{BB962C8B-B14F-4D97-AF65-F5344CB8AC3E}">
        <p14:creationId xmlns:p14="http://schemas.microsoft.com/office/powerpoint/2010/main" val="1217394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F1EFD1-79BE-E157-FEE6-8511400F4256}"/>
              </a:ext>
            </a:extLst>
          </p:cNvPr>
          <p:cNvSpPr>
            <a:spLocks noGrp="1"/>
          </p:cNvSpPr>
          <p:nvPr>
            <p:ph type="title"/>
          </p:nvPr>
        </p:nvSpPr>
        <p:spPr>
          <a:xfrm>
            <a:off x="679736" y="1600581"/>
            <a:ext cx="10832527" cy="3282703"/>
          </a:xfrm>
        </p:spPr>
        <p:txBody>
          <a:bodyPr>
            <a:normAutofit fontScale="90000"/>
          </a:bodyPr>
          <a:lstStyle/>
          <a:p>
            <a:pPr marL="36195" marR="36195" algn="just"/>
            <a:r>
              <a:rPr lang="es-CO" b="1" u="sng" dirty="0">
                <a:solidFill>
                  <a:srgbClr val="FFC000"/>
                </a:solidFill>
                <a:latin typeface="Arial Rounded MT Bold" panose="020F0704030504030204" pitchFamily="34" charset="0"/>
              </a:rPr>
              <a:t>Los hipócritas</a:t>
            </a:r>
            <a:r>
              <a:rPr lang="es-CO" b="1" dirty="0">
                <a:latin typeface="Arial Rounded MT Bold" panose="020F0704030504030204" pitchFamily="34" charset="0"/>
              </a:rPr>
              <a:t>, estén dentro o fuera de la iglesia, estarán todos juntos en la eternidad en el lago de fuego. “pondrá su parte con los hipócritas; allí será el lloro y el crujir de dientes”. </a:t>
            </a:r>
            <a:r>
              <a:rPr lang="es-CO" b="1" u="sng" dirty="0">
                <a:solidFill>
                  <a:srgbClr val="FFC000"/>
                </a:solidFill>
                <a:latin typeface="Arial Rounded MT Bold" panose="020F0704030504030204" pitchFamily="34" charset="0"/>
              </a:rPr>
              <a:t>Mateo 24:51</a:t>
            </a:r>
            <a:r>
              <a:rPr lang="es-CO" b="1" dirty="0">
                <a:latin typeface="Arial Rounded MT Bold" panose="020F0704030504030204" pitchFamily="34" charset="0"/>
              </a:rPr>
              <a:t>.</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284926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15FB2D-A3EA-7B9E-59FC-85E5684083A5}"/>
              </a:ext>
            </a:extLst>
          </p:cNvPr>
          <p:cNvSpPr>
            <a:spLocks noGrp="1"/>
          </p:cNvSpPr>
          <p:nvPr>
            <p:ph type="title"/>
          </p:nvPr>
        </p:nvSpPr>
        <p:spPr>
          <a:xfrm>
            <a:off x="701412" y="1678403"/>
            <a:ext cx="10789175" cy="3263248"/>
          </a:xfrm>
        </p:spPr>
        <p:txBody>
          <a:bodyPr>
            <a:normAutofit fontScale="90000"/>
          </a:bodyPr>
          <a:lstStyle/>
          <a:p>
            <a:pPr marL="36195" marR="36195" algn="just"/>
            <a:r>
              <a:rPr lang="es-CO" b="1" dirty="0">
                <a:latin typeface="Arial Rounded MT Bold" panose="020F0704030504030204" pitchFamily="34" charset="0"/>
              </a:rPr>
              <a:t>CONCLUSIÓN</a:t>
            </a:r>
            <a:br>
              <a:rPr lang="es-CO" b="1" dirty="0">
                <a:latin typeface="Arial Rounded MT Bold" panose="020F0704030504030204" pitchFamily="34" charset="0"/>
              </a:rPr>
            </a:br>
            <a:r>
              <a:rPr lang="es-CO" b="1" dirty="0">
                <a:latin typeface="Arial Rounded MT Bold" panose="020F0704030504030204" pitchFamily="34" charset="0"/>
              </a:rPr>
              <a:t> </a:t>
            </a:r>
          </a:p>
          <a:p>
            <a:pPr marL="36195" marR="36195" algn="just"/>
            <a:r>
              <a:rPr lang="es-CO" b="1" dirty="0">
                <a:latin typeface="Arial Rounded MT Bold" panose="020F0704030504030204" pitchFamily="34" charset="0"/>
              </a:rPr>
              <a:t>La Biblia enseña que hay un lugar de castigo eterno. Ese lugar fue preparado para el diablo y sus ángeles. Mateo 25.41. </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3050596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52B5F7-974C-5413-A909-25779299CC4F}"/>
              </a:ext>
            </a:extLst>
          </p:cNvPr>
          <p:cNvSpPr>
            <a:spLocks noGrp="1"/>
          </p:cNvSpPr>
          <p:nvPr>
            <p:ph type="title"/>
          </p:nvPr>
        </p:nvSpPr>
        <p:spPr>
          <a:xfrm>
            <a:off x="660281" y="1797376"/>
            <a:ext cx="10871438" cy="2871901"/>
          </a:xfrm>
        </p:spPr>
        <p:txBody>
          <a:bodyPr>
            <a:normAutofit/>
          </a:bodyPr>
          <a:lstStyle/>
          <a:p>
            <a:pPr marL="36195" marR="36195" algn="just"/>
            <a:r>
              <a:rPr lang="es-CO" b="1" dirty="0">
                <a:latin typeface="Arial Rounded MT Bold" panose="020F0704030504030204" pitchFamily="34" charset="0"/>
              </a:rPr>
              <a:t>Sin embargo, los impíos también serán enviados a ese lugar porque escogieron seguir al diablo y a sus ángeles. Este lugar de castigo y tormento </a:t>
            </a:r>
            <a:r>
              <a:rPr lang="es-CO" b="1" u="sng" dirty="0">
                <a:solidFill>
                  <a:srgbClr val="FFC000"/>
                </a:solidFill>
                <a:latin typeface="Arial Rounded MT Bold" panose="020F0704030504030204" pitchFamily="34" charset="0"/>
              </a:rPr>
              <a:t>es el infierno</a:t>
            </a:r>
            <a:r>
              <a:rPr lang="es-CO" b="1" dirty="0">
                <a:latin typeface="Arial Rounded MT Bold" panose="020F0704030504030204" pitchFamily="34" charset="0"/>
              </a:rPr>
              <a:t>.</a:t>
            </a:r>
          </a:p>
        </p:txBody>
      </p:sp>
    </p:spTree>
    <p:extLst>
      <p:ext uri="{BB962C8B-B14F-4D97-AF65-F5344CB8AC3E}">
        <p14:creationId xmlns:p14="http://schemas.microsoft.com/office/powerpoint/2010/main" val="16808529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F172EE-0B09-CB5A-21F1-9F88116ADDF2}"/>
              </a:ext>
            </a:extLst>
          </p:cNvPr>
          <p:cNvSpPr>
            <a:spLocks noGrp="1"/>
          </p:cNvSpPr>
          <p:nvPr>
            <p:ph type="title"/>
          </p:nvPr>
        </p:nvSpPr>
        <p:spPr>
          <a:xfrm>
            <a:off x="689464" y="1466635"/>
            <a:ext cx="10813072" cy="3924729"/>
          </a:xfrm>
        </p:spPr>
        <p:txBody>
          <a:bodyPr>
            <a:normAutofit fontScale="90000"/>
          </a:bodyPr>
          <a:lstStyle/>
          <a:p>
            <a:pPr marL="36195" marR="36195" algn="just"/>
            <a:r>
              <a:rPr lang="es-CO" b="1" dirty="0">
                <a:latin typeface="Arial Rounded MT Bold" panose="020F0704030504030204" pitchFamily="34" charset="0"/>
              </a:rPr>
              <a:t>“Los cobardes e incrédulos, los abominables y homicidas, los fornicarios y hechiceros, los idólatras y todos los mentirosos tendrán su parte en el lago que arde con fuego y azufre, que es la muerte segunda” </a:t>
            </a:r>
            <a:r>
              <a:rPr lang="es-CO" b="1" u="sng" dirty="0">
                <a:solidFill>
                  <a:srgbClr val="FFC000"/>
                </a:solidFill>
                <a:latin typeface="Arial Rounded MT Bold" panose="020F0704030504030204" pitchFamily="34" charset="0"/>
              </a:rPr>
              <a:t>Apocalipsis 21:8</a:t>
            </a:r>
            <a:r>
              <a:rPr lang="es-CO" b="1" dirty="0">
                <a:latin typeface="Arial Rounded MT Bold" panose="020F0704030504030204" pitchFamily="34" charset="0"/>
              </a:rPr>
              <a:t>.</a:t>
            </a:r>
          </a:p>
          <a:p>
            <a:pPr marL="36195" marR="36195" algn="just"/>
            <a:r>
              <a:rPr lang="es-CO" b="1" dirty="0">
                <a:latin typeface="Arial Rounded MT Bold" panose="020F0704030504030204" pitchFamily="34" charset="0"/>
              </a:rPr>
              <a:t> </a:t>
            </a:r>
          </a:p>
          <a:p>
            <a:pPr marL="36195" marR="36195" algn="just"/>
            <a:r>
              <a:rPr lang="es-CO" dirty="0">
                <a:latin typeface="Arial Rounded MT Bold" panose="020F0704030504030204" pitchFamily="34" charset="0"/>
              </a:rPr>
              <a:t> </a:t>
            </a:r>
          </a:p>
          <a:p>
            <a:endParaRPr lang="es-CO" dirty="0">
              <a:latin typeface="Arial Rounded MT Bold" panose="020F0704030504030204" pitchFamily="34" charset="0"/>
            </a:endParaRPr>
          </a:p>
        </p:txBody>
      </p:sp>
    </p:spTree>
    <p:extLst>
      <p:ext uri="{BB962C8B-B14F-4D97-AF65-F5344CB8AC3E}">
        <p14:creationId xmlns:p14="http://schemas.microsoft.com/office/powerpoint/2010/main" val="162255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7E5372-5D58-62E2-04C5-B27AD164D760}"/>
              </a:ext>
            </a:extLst>
          </p:cNvPr>
          <p:cNvSpPr>
            <a:spLocks noGrp="1"/>
          </p:cNvSpPr>
          <p:nvPr>
            <p:ph type="title"/>
          </p:nvPr>
        </p:nvSpPr>
        <p:spPr>
          <a:xfrm>
            <a:off x="1393638" y="2728735"/>
            <a:ext cx="9404723" cy="1400530"/>
          </a:xfrm>
        </p:spPr>
        <p:txBody>
          <a:bodyPr>
            <a:normAutofit/>
          </a:bodyPr>
          <a:lstStyle/>
          <a:p>
            <a:pPr marL="36195" marR="36195" algn="just"/>
            <a:r>
              <a:rPr lang="es-CO" b="1" dirty="0">
                <a:latin typeface="Arial Rounded MT Bold" panose="020F0704030504030204" pitchFamily="34" charset="0"/>
              </a:rPr>
              <a:t>1. La palabra de Dios describe el infierno:</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280323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97E72E-41E6-16DE-DC09-CBA25DAD0BFD}"/>
              </a:ext>
            </a:extLst>
          </p:cNvPr>
          <p:cNvSpPr>
            <a:spLocks noGrp="1"/>
          </p:cNvSpPr>
          <p:nvPr>
            <p:ph type="title"/>
          </p:nvPr>
        </p:nvSpPr>
        <p:spPr>
          <a:xfrm>
            <a:off x="1223304" y="2728735"/>
            <a:ext cx="9745392"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“Confusión perpetua” </a:t>
            </a:r>
            <a:r>
              <a:rPr lang="es-CO" b="1" u="sng" dirty="0">
                <a:solidFill>
                  <a:srgbClr val="FFC000"/>
                </a:solidFill>
                <a:latin typeface="Arial Rounded MT Bold" panose="020F0704030504030204" pitchFamily="34" charset="0"/>
              </a:rPr>
              <a:t>Daniel 12:2</a:t>
            </a:r>
          </a:p>
          <a:p>
            <a:endParaRPr lang="es-CO" b="1" dirty="0">
              <a:latin typeface="Arial Rounded MT Bold" panose="020F0704030504030204" pitchFamily="34" charset="0"/>
            </a:endParaRPr>
          </a:p>
        </p:txBody>
      </p:sp>
      <p:sp>
        <p:nvSpPr>
          <p:cNvPr id="4" name="Título 1">
            <a:extLst>
              <a:ext uri="{FF2B5EF4-FFF2-40B4-BE49-F238E27FC236}">
                <a16:creationId xmlns:a16="http://schemas.microsoft.com/office/drawing/2014/main" id="{09C1233F-B02C-5378-4AA4-4AE8485C26CD}"/>
              </a:ext>
            </a:extLst>
          </p:cNvPr>
          <p:cNvSpPr txBox="1">
            <a:spLocks/>
          </p:cNvSpPr>
          <p:nvPr/>
        </p:nvSpPr>
        <p:spPr>
          <a:xfrm>
            <a:off x="1212168" y="899031"/>
            <a:ext cx="9404723" cy="1400530"/>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6195" marR="36195" algn="just"/>
            <a:r>
              <a:rPr lang="es-CO" dirty="0">
                <a:latin typeface="Arial Rounded MT Bold" panose="020F0704030504030204" pitchFamily="34" charset="0"/>
              </a:rPr>
              <a:t>1. La palabra de Dios describe el infierno:</a:t>
            </a:r>
          </a:p>
          <a:p>
            <a:endParaRPr lang="es-CO" dirty="0">
              <a:latin typeface="Arial Rounded MT Bold" panose="020F0704030504030204" pitchFamily="34" charset="0"/>
            </a:endParaRPr>
          </a:p>
        </p:txBody>
      </p:sp>
    </p:spTree>
    <p:extLst>
      <p:ext uri="{BB962C8B-B14F-4D97-AF65-F5344CB8AC3E}">
        <p14:creationId xmlns:p14="http://schemas.microsoft.com/office/powerpoint/2010/main" val="1926339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88E0DD-168C-5BBA-8B03-5E977AB6FD8D}"/>
              </a:ext>
            </a:extLst>
          </p:cNvPr>
          <p:cNvSpPr>
            <a:spLocks noGrp="1"/>
          </p:cNvSpPr>
          <p:nvPr>
            <p:ph type="title"/>
          </p:nvPr>
        </p:nvSpPr>
        <p:spPr>
          <a:xfrm>
            <a:off x="1393638" y="2401261"/>
            <a:ext cx="9404723"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“Fuego que nunca se apagará” Mateo 3:12.</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3545156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4DC02A-BE57-D69C-E1C9-1A2AA59B90BF}"/>
              </a:ext>
            </a:extLst>
          </p:cNvPr>
          <p:cNvSpPr>
            <a:spLocks noGrp="1"/>
          </p:cNvSpPr>
          <p:nvPr>
            <p:ph type="title"/>
          </p:nvPr>
        </p:nvSpPr>
        <p:spPr>
          <a:xfrm>
            <a:off x="1393638" y="2728735"/>
            <a:ext cx="9404723"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“Infierno de fuego” </a:t>
            </a:r>
            <a:r>
              <a:rPr lang="es-CO" b="1" u="sng" dirty="0">
                <a:solidFill>
                  <a:srgbClr val="FFC000"/>
                </a:solidFill>
                <a:latin typeface="Arial Rounded MT Bold" panose="020F0704030504030204" pitchFamily="34" charset="0"/>
              </a:rPr>
              <a:t>Mateo 5.22</a:t>
            </a:r>
            <a:r>
              <a:rPr lang="es-CO" b="1" dirty="0">
                <a:latin typeface="Arial Rounded MT Bold" panose="020F0704030504030204" pitchFamily="34" charset="0"/>
              </a:rPr>
              <a:t>.</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3218028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DE088C-1B55-49B8-8BFE-97104964FEC7}"/>
              </a:ext>
            </a:extLst>
          </p:cNvPr>
          <p:cNvSpPr>
            <a:spLocks noGrp="1"/>
          </p:cNvSpPr>
          <p:nvPr>
            <p:ph type="title"/>
          </p:nvPr>
        </p:nvSpPr>
        <p:spPr>
          <a:xfrm>
            <a:off x="1393638" y="2728735"/>
            <a:ext cx="9404723"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“Horno de fuego” Mateo 13:50.</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3855081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8F233-2BAF-253D-33DC-D0CAB25369C1}"/>
              </a:ext>
            </a:extLst>
          </p:cNvPr>
          <p:cNvSpPr>
            <a:spLocks noGrp="1"/>
          </p:cNvSpPr>
          <p:nvPr>
            <p:ph type="title"/>
          </p:nvPr>
        </p:nvSpPr>
        <p:spPr>
          <a:xfrm>
            <a:off x="1393638" y="2728735"/>
            <a:ext cx="9404723" cy="1400530"/>
          </a:xfrm>
        </p:spPr>
        <p:txBody>
          <a:bodyPr>
            <a:normAutofit/>
          </a:bodyPr>
          <a:lstStyle/>
          <a:p>
            <a:pPr marL="571500" marR="36195" lvl="0" indent="-571500" algn="just">
              <a:buFont typeface="Arial" panose="020B0604020202020204" pitchFamily="34" charset="0"/>
              <a:buChar char="•"/>
            </a:pPr>
            <a:r>
              <a:rPr lang="es-CO" b="1" dirty="0">
                <a:latin typeface="Arial Rounded MT Bold" panose="020F0704030504030204" pitchFamily="34" charset="0"/>
              </a:rPr>
              <a:t>“Condenación del infierno” </a:t>
            </a:r>
            <a:r>
              <a:rPr lang="es-CO" b="1" u="sng" dirty="0">
                <a:solidFill>
                  <a:srgbClr val="FFC000"/>
                </a:solidFill>
                <a:latin typeface="Arial Rounded MT Bold" panose="020F0704030504030204" pitchFamily="34" charset="0"/>
              </a:rPr>
              <a:t>Mateo 23:33</a:t>
            </a:r>
            <a:r>
              <a:rPr lang="es-CO" b="1" dirty="0">
                <a:latin typeface="Arial Rounded MT Bold" panose="020F0704030504030204" pitchFamily="34" charset="0"/>
              </a:rPr>
              <a:t>.</a:t>
            </a:r>
          </a:p>
          <a:p>
            <a:endParaRPr lang="es-CO" b="1" dirty="0">
              <a:latin typeface="Arial Rounded MT Bold" panose="020F0704030504030204" pitchFamily="34" charset="0"/>
            </a:endParaRPr>
          </a:p>
        </p:txBody>
      </p:sp>
    </p:spTree>
    <p:extLst>
      <p:ext uri="{BB962C8B-B14F-4D97-AF65-F5344CB8AC3E}">
        <p14:creationId xmlns:p14="http://schemas.microsoft.com/office/powerpoint/2010/main" val="1826565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TotalTime>
  <Words>726</Words>
  <Application>Microsoft Office PowerPoint</Application>
  <PresentationFormat>Panorámica</PresentationFormat>
  <Paragraphs>49</Paragraphs>
  <Slides>37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37</vt:i4>
      </vt:variant>
    </vt:vector>
  </HeadingPairs>
  <TitlesOfParts>
    <vt:vector size="43" baseType="lpstr">
      <vt:lpstr>Arial</vt:lpstr>
      <vt:lpstr>Arial Rounded MT Bold</vt:lpstr>
      <vt:lpstr>Calibri</vt:lpstr>
      <vt:lpstr>Century Gothic</vt:lpstr>
      <vt:lpstr>Wingdings 3</vt:lpstr>
      <vt:lpstr>Ion</vt:lpstr>
      <vt:lpstr>Tema:  ¿SALVOS DE QUE?</vt:lpstr>
      <vt:lpstr>Hebreos 2  PDT 1 Por eso debemos prestar más atención al mensaje que hemos escuchado para que no estemos a la deriva.  2 Recuerden que Dios confirmó la enseñanza que dio por medio de los ángeles, y que la gente fue castigada cada vez que la desobedecía.  3 Entonces, ¿cómo escaparemos del castigo si despreciamos ahora la gran salvación que hemos recibido?</vt:lpstr>
      <vt:lpstr>SOMOS SALVOS PARA NO IR A UN LUGAR CON LAS SIGUIENTES CARACTERISTICAS:</vt:lpstr>
      <vt:lpstr>1. La palabra de Dios describe el infierno: </vt:lpstr>
      <vt:lpstr>“Confusión perpetua” Daniel 12:2 </vt:lpstr>
      <vt:lpstr>“Fuego que nunca se apagará” Mateo 3:12. </vt:lpstr>
      <vt:lpstr>“Infierno de fuego” Mateo 5.22. </vt:lpstr>
      <vt:lpstr>“Horno de fuego” Mateo 13:50. </vt:lpstr>
      <vt:lpstr>“Condenación del infierno” Mateo 23:33. </vt:lpstr>
      <vt:lpstr>“Tinieblas de afuera” Mateo 25:30. </vt:lpstr>
      <vt:lpstr>“Fuego eterno” . Mateo 25:41. </vt:lpstr>
      <vt:lpstr>“Castigo eterno” . Mateo 25:46. </vt:lpstr>
      <vt:lpstr>“Donde el gusano de ellos no muere, y el fuego nunca se apaga”.  Marcos 9:44. </vt:lpstr>
      <vt:lpstr>“El castigo del fuego eterno”. Judas 7. </vt:lpstr>
      <vt:lpstr>“El humo de su tormento sube por los siglos de los siglos”.  Apocalipsis 14.11. </vt:lpstr>
      <vt:lpstr>“Lago de fuego que arde con azufre”. Apocalipsis 19.20.   </vt:lpstr>
      <vt:lpstr>Temblamos al pensar en lo horrible que será el infierno y nos quedamos atónitos al saber que hay personas que pretenden creer en la Biblia, pero piensan que no existe tal lugar.</vt:lpstr>
      <vt:lpstr>2. ¿Quién irá al infierno ?</vt:lpstr>
      <vt:lpstr>A. El diablo y sus ángeles </vt:lpstr>
      <vt:lpstr>Cristo dijo específicamente que el infierno fue “preparado para el diablo y sus ángeles” . Mateo 25:41.  </vt:lpstr>
      <vt:lpstr>Los demonios saben para donde van. Cuando Cristo se encontró con algunos de ellos, éstos clamaron: “¿Has venido acá para atormentarnos antes de tiempo?” . Mateo 8:29  </vt:lpstr>
      <vt:lpstr>Aunque ellos “creen, y tiemblan” . Santiago 2.19, también conocen su propia sentencia y temen el lugar a donde serán mandados.  Judas 6; Apocalipsis 20:10. </vt:lpstr>
      <vt:lpstr>B. Los pecadores que rehúsan arrepentirse. </vt:lpstr>
      <vt:lpstr>Cristo prepara un lugar diferente para nosotros los humanos: el cielo. Sin embargo, si rehusamos arrepentirnos, Dios nos mandará al lugar preparado para el diablo y sus ángeles en la eternidad.  Mateo 25:41.  </vt:lpstr>
      <vt:lpstr>Jesucristo dijo “Antes si no os arrepentís, todos pereceréis igualmente”. Lucas 13:3.  </vt:lpstr>
      <vt:lpstr>La entrada a los cielos es posible sólo por medio del arrepentimiento Lucas 24:47.  </vt:lpstr>
      <vt:lpstr>Cuando los pecadores mueren sin haberse arrepentido de sus pecados, la sentencia divina se aplica a ellos: “El alma que pecare, esa morirá”  Ezequiel 18:4. </vt:lpstr>
      <vt:lpstr>C. Los que se creen buenos, pero no obedecen a Dios </vt:lpstr>
      <vt:lpstr>No es necesario que uno sea culpable de homicidio, de robo, de fornicación o de borrachera para que sea condenado al infierno.  </vt:lpstr>
      <vt:lpstr>2 Tesalonicenses 1.8–9 Aquí no se dice que estas personas fueron muy viles y groseras. Sólo se dice que “no conocieron a Dios, ni obedecen al evangelio de nuestro Señor Jesucristo”. A tales personas se les dice que “sufrirán pena de eterna perdición, excluidos de la presencia del Señor y de la gloria de su poder”. </vt:lpstr>
      <vt:lpstr>No debemos presentar excusas por el hombre “bueno” que sabe la verdad, pero la rechaza. Más bien debemos advertirle que si no se arrepiente perecerá como todos los demás pecadores Lucas 13:2–5. </vt:lpstr>
      <vt:lpstr>D. Los hipócritas</vt:lpstr>
      <vt:lpstr>Cualquier persona que finge que la razón por la que no está en la iglesia es porque allí hay hipócritas es también un hipócrita porque tan pronto se le quita esta excusa pone otra para no convertirse en un cristiano. </vt:lpstr>
      <vt:lpstr>Los hipócritas, estén dentro o fuera de la iglesia, estarán todos juntos en la eternidad en el lago de fuego. “pondrá su parte con los hipócritas; allí será el lloro y el crujir de dientes”. Mateo 24:51. </vt:lpstr>
      <vt:lpstr>CONCLUSIÓN   La Biblia enseña que hay un lugar de castigo eterno. Ese lugar fue preparado para el diablo y sus ángeles. Mateo 25.41.  </vt:lpstr>
      <vt:lpstr>Sin embargo, los impíos también serán enviados a ese lugar porque escogieron seguir al diablo y a sus ángeles. Este lugar de castigo y tormento es el infierno.</vt:lpstr>
      <vt:lpstr>“Los cobardes e incrédulos, los abominables y homicidas, los fornicarios y hechiceros, los idólatras y todos los mentirosos tendrán su parte en el lago que arde con fuego y azufre, que es la muerte segunda” Apocalipsis 21:8.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LA BONDAD DE DIOS REVELADA  EN EL SALMO 23</dc:title>
  <dc:creator>Usuario de Windows</dc:creator>
  <cp:lastModifiedBy>Usuario de Windows</cp:lastModifiedBy>
  <cp:revision>35</cp:revision>
  <dcterms:created xsi:type="dcterms:W3CDTF">2022-06-10T21:13:32Z</dcterms:created>
  <dcterms:modified xsi:type="dcterms:W3CDTF">2022-06-26T14:47:44Z</dcterms:modified>
</cp:coreProperties>
</file>